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52"/>
  </p:notesMasterIdLst>
  <p:sldIdLst>
    <p:sldId id="260" r:id="rId5"/>
    <p:sldId id="258" r:id="rId6"/>
    <p:sldId id="263" r:id="rId7"/>
    <p:sldId id="262" r:id="rId8"/>
    <p:sldId id="292" r:id="rId9"/>
    <p:sldId id="293" r:id="rId10"/>
    <p:sldId id="2147479466" r:id="rId11"/>
    <p:sldId id="2145707173" r:id="rId12"/>
    <p:sldId id="2147479542" r:id="rId13"/>
    <p:sldId id="2145707278" r:id="rId14"/>
    <p:sldId id="2147479314" r:id="rId15"/>
    <p:sldId id="308" r:id="rId16"/>
    <p:sldId id="264" r:id="rId17"/>
    <p:sldId id="265" r:id="rId18"/>
    <p:sldId id="266" r:id="rId19"/>
    <p:sldId id="267" r:id="rId20"/>
    <p:sldId id="2147479543" r:id="rId21"/>
    <p:sldId id="268" r:id="rId22"/>
    <p:sldId id="269" r:id="rId23"/>
    <p:sldId id="270" r:id="rId24"/>
    <p:sldId id="271" r:id="rId25"/>
    <p:sldId id="274" r:id="rId26"/>
    <p:sldId id="272" r:id="rId27"/>
    <p:sldId id="275" r:id="rId28"/>
    <p:sldId id="291" r:id="rId29"/>
    <p:sldId id="304" r:id="rId30"/>
    <p:sldId id="280" r:id="rId31"/>
    <p:sldId id="276" r:id="rId32"/>
    <p:sldId id="281" r:id="rId33"/>
    <p:sldId id="282" r:id="rId34"/>
    <p:sldId id="305" r:id="rId35"/>
    <p:sldId id="300" r:id="rId36"/>
    <p:sldId id="283" r:id="rId37"/>
    <p:sldId id="287" r:id="rId38"/>
    <p:sldId id="285" r:id="rId39"/>
    <p:sldId id="288" r:id="rId40"/>
    <p:sldId id="290" r:id="rId41"/>
    <p:sldId id="278" r:id="rId42"/>
    <p:sldId id="301" r:id="rId43"/>
    <p:sldId id="302" r:id="rId44"/>
    <p:sldId id="294" r:id="rId45"/>
    <p:sldId id="296" r:id="rId46"/>
    <p:sldId id="303" r:id="rId47"/>
    <p:sldId id="297" r:id="rId48"/>
    <p:sldId id="2147479544" r:id="rId49"/>
    <p:sldId id="295" r:id="rId50"/>
    <p:sldId id="299" r:id="rId51"/>
  </p:sldIdLst>
  <p:sldSz cx="12192000" cy="86185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CA5"/>
    <a:srgbClr val="3A7C41"/>
    <a:srgbClr val="D20000"/>
    <a:srgbClr val="C00000"/>
    <a:srgbClr val="E20000"/>
    <a:srgbClr val="EA0000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56" autoAdjust="0"/>
  </p:normalViewPr>
  <p:slideViewPr>
    <p:cSldViewPr snapToGrid="0" snapToObjects="1">
      <p:cViewPr varScale="1">
        <p:scale>
          <a:sx n="86" d="100"/>
          <a:sy n="86" d="100"/>
        </p:scale>
        <p:origin x="1518" y="108"/>
      </p:cViewPr>
      <p:guideLst>
        <p:guide orient="horz" pos="2714"/>
        <p:guide pos="384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r>
              <a:rPr lang="cs-CZ" sz="1400" b="1" i="0" u="none" strike="noStrike" kern="1200" spc="0" baseline="0" dirty="0">
                <a:solidFill>
                  <a:schemeClr val="tx1"/>
                </a:solidFill>
              </a:rPr>
              <a:t>Projekce vývoje počtu seniorů - </a:t>
            </a:r>
            <a:r>
              <a:rPr lang="cs-CZ" sz="1400" b="1" i="0" u="none" strike="noStrike" kern="1200" spc="0" baseline="0" dirty="0">
                <a:solidFill>
                  <a:srgbClr val="C00000"/>
                </a:solidFill>
              </a:rPr>
              <a:t>ženy</a:t>
            </a:r>
            <a:endParaRPr lang="en-GB" sz="1400" b="1" i="0" u="none" strike="noStrike" kern="1200" spc="0" baseline="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6684258748326201"/>
          <c:y val="3.22099062177569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91415407035653"/>
          <c:y val="8.2088917325217448E-2"/>
          <c:w val="0.78947165183254187"/>
          <c:h val="0.80523312985987427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65-69 let</c:v>
                </c:pt>
              </c:strCache>
            </c:strRef>
          </c:tx>
          <c:spPr>
            <a:ln w="28575" cap="rnd">
              <a:solidFill>
                <a:srgbClr val="084263"/>
              </a:solidFill>
              <a:round/>
            </a:ln>
            <a:effectLst/>
          </c:spPr>
          <c:marker>
            <c:symbol val="none"/>
          </c:marker>
          <c:cat>
            <c:numRef>
              <c:f>List1!$A$2:$A$27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List1!$B$2:$B$27</c:f>
              <c:numCache>
                <c:formatCode>#,##0</c:formatCode>
                <c:ptCount val="26"/>
                <c:pt idx="0">
                  <c:v>323896</c:v>
                </c:pt>
                <c:pt idx="1">
                  <c:v>309889</c:v>
                </c:pt>
                <c:pt idx="2">
                  <c:v>298212</c:v>
                </c:pt>
                <c:pt idx="3">
                  <c:v>290487</c:v>
                </c:pt>
                <c:pt idx="4">
                  <c:v>294929</c:v>
                </c:pt>
                <c:pt idx="5">
                  <c:v>306222</c:v>
                </c:pt>
                <c:pt idx="6">
                  <c:v>314515</c:v>
                </c:pt>
                <c:pt idx="7">
                  <c:v>319058</c:v>
                </c:pt>
                <c:pt idx="8">
                  <c:v>321577</c:v>
                </c:pt>
                <c:pt idx="9">
                  <c:v>317711</c:v>
                </c:pt>
                <c:pt idx="10">
                  <c:v>315181</c:v>
                </c:pt>
                <c:pt idx="11">
                  <c:v>318206</c:v>
                </c:pt>
                <c:pt idx="12">
                  <c:v>326215</c:v>
                </c:pt>
                <c:pt idx="13">
                  <c:v>339237</c:v>
                </c:pt>
                <c:pt idx="14">
                  <c:v>359578</c:v>
                </c:pt>
                <c:pt idx="15">
                  <c:v>382964</c:v>
                </c:pt>
                <c:pt idx="16">
                  <c:v>402946</c:v>
                </c:pt>
                <c:pt idx="17">
                  <c:v>418516</c:v>
                </c:pt>
                <c:pt idx="18">
                  <c:v>427982</c:v>
                </c:pt>
                <c:pt idx="19">
                  <c:v>428969</c:v>
                </c:pt>
                <c:pt idx="20">
                  <c:v>421436</c:v>
                </c:pt>
                <c:pt idx="21">
                  <c:v>407266</c:v>
                </c:pt>
                <c:pt idx="22">
                  <c:v>391355</c:v>
                </c:pt>
                <c:pt idx="23">
                  <c:v>377527</c:v>
                </c:pt>
                <c:pt idx="24">
                  <c:v>364035</c:v>
                </c:pt>
                <c:pt idx="25">
                  <c:v>353022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C8-4A81-A2BA-DEC0117BF20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70-74 let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List1!$A$2:$A$27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List1!$C$2:$C$27</c:f>
              <c:numCache>
                <c:formatCode>#,##0</c:formatCode>
                <c:ptCount val="26"/>
                <c:pt idx="0">
                  <c:v>340832</c:v>
                </c:pt>
                <c:pt idx="1">
                  <c:v>337667</c:v>
                </c:pt>
                <c:pt idx="2">
                  <c:v>332474</c:v>
                </c:pt>
                <c:pt idx="3">
                  <c:v>325403</c:v>
                </c:pt>
                <c:pt idx="4">
                  <c:v>316286</c:v>
                </c:pt>
                <c:pt idx="5">
                  <c:v>302878</c:v>
                </c:pt>
                <c:pt idx="6">
                  <c:v>290721</c:v>
                </c:pt>
                <c:pt idx="7">
                  <c:v>280933</c:v>
                </c:pt>
                <c:pt idx="8">
                  <c:v>275003</c:v>
                </c:pt>
                <c:pt idx="9">
                  <c:v>279645</c:v>
                </c:pt>
                <c:pt idx="10">
                  <c:v>290707</c:v>
                </c:pt>
                <c:pt idx="11">
                  <c:v>298864</c:v>
                </c:pt>
                <c:pt idx="12">
                  <c:v>303429</c:v>
                </c:pt>
                <c:pt idx="13">
                  <c:v>306055</c:v>
                </c:pt>
                <c:pt idx="14">
                  <c:v>302679</c:v>
                </c:pt>
                <c:pt idx="15">
                  <c:v>300632</c:v>
                </c:pt>
                <c:pt idx="16">
                  <c:v>303874</c:v>
                </c:pt>
                <c:pt idx="17">
                  <c:v>311857</c:v>
                </c:pt>
                <c:pt idx="18">
                  <c:v>324634</c:v>
                </c:pt>
                <c:pt idx="19">
                  <c:v>344433</c:v>
                </c:pt>
                <c:pt idx="20">
                  <c:v>367187</c:v>
                </c:pt>
                <c:pt idx="21">
                  <c:v>386653</c:v>
                </c:pt>
                <c:pt idx="22">
                  <c:v>401860</c:v>
                </c:pt>
                <c:pt idx="23">
                  <c:v>411197</c:v>
                </c:pt>
                <c:pt idx="24">
                  <c:v>412431</c:v>
                </c:pt>
                <c:pt idx="25">
                  <c:v>405509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C8-4A81-A2BA-DEC0117BF20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75-79 let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List1!$A$2:$A$27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List1!$D$2:$D$27</c:f>
              <c:numCache>
                <c:formatCode>#,##0</c:formatCode>
                <c:ptCount val="26"/>
                <c:pt idx="0">
                  <c:v>299362</c:v>
                </c:pt>
                <c:pt idx="1">
                  <c:v>309481</c:v>
                </c:pt>
                <c:pt idx="2">
                  <c:v>309995</c:v>
                </c:pt>
                <c:pt idx="3">
                  <c:v>307613</c:v>
                </c:pt>
                <c:pt idx="4">
                  <c:v>306826</c:v>
                </c:pt>
                <c:pt idx="5">
                  <c:v>307041</c:v>
                </c:pt>
                <c:pt idx="6">
                  <c:v>305214</c:v>
                </c:pt>
                <c:pt idx="7">
                  <c:v>301651</c:v>
                </c:pt>
                <c:pt idx="8">
                  <c:v>296415</c:v>
                </c:pt>
                <c:pt idx="9">
                  <c:v>288604</c:v>
                </c:pt>
                <c:pt idx="10">
                  <c:v>276805</c:v>
                </c:pt>
                <c:pt idx="11">
                  <c:v>266194</c:v>
                </c:pt>
                <c:pt idx="12">
                  <c:v>257821</c:v>
                </c:pt>
                <c:pt idx="13">
                  <c:v>252998</c:v>
                </c:pt>
                <c:pt idx="14">
                  <c:v>257934</c:v>
                </c:pt>
                <c:pt idx="15">
                  <c:v>268668</c:v>
                </c:pt>
                <c:pt idx="16">
                  <c:v>276615</c:v>
                </c:pt>
                <c:pt idx="17">
                  <c:v>281185</c:v>
                </c:pt>
                <c:pt idx="18">
                  <c:v>283927</c:v>
                </c:pt>
                <c:pt idx="19">
                  <c:v>281230</c:v>
                </c:pt>
                <c:pt idx="20">
                  <c:v>279871</c:v>
                </c:pt>
                <c:pt idx="21">
                  <c:v>283428</c:v>
                </c:pt>
                <c:pt idx="22">
                  <c:v>291382</c:v>
                </c:pt>
                <c:pt idx="23">
                  <c:v>303810</c:v>
                </c:pt>
                <c:pt idx="24">
                  <c:v>322846</c:v>
                </c:pt>
                <c:pt idx="25">
                  <c:v>344701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C8-4A81-A2BA-DEC0117BF20D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80+ let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List1!$A$2:$A$27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List1!$E$2:$E$27</c:f>
              <c:numCache>
                <c:formatCode>#,##0</c:formatCode>
                <c:ptCount val="26"/>
                <c:pt idx="0">
                  <c:v>342159</c:v>
                </c:pt>
                <c:pt idx="1">
                  <c:v>356560</c:v>
                </c:pt>
                <c:pt idx="2">
                  <c:v>380466</c:v>
                </c:pt>
                <c:pt idx="3">
                  <c:v>405019</c:v>
                </c:pt>
                <c:pt idx="4">
                  <c:v>425949</c:v>
                </c:pt>
                <c:pt idx="5">
                  <c:v>444253</c:v>
                </c:pt>
                <c:pt idx="6">
                  <c:v>462582</c:v>
                </c:pt>
                <c:pt idx="7">
                  <c:v>480822</c:v>
                </c:pt>
                <c:pt idx="8">
                  <c:v>497107</c:v>
                </c:pt>
                <c:pt idx="9">
                  <c:v>510924</c:v>
                </c:pt>
                <c:pt idx="10">
                  <c:v>523268</c:v>
                </c:pt>
                <c:pt idx="11">
                  <c:v>533843</c:v>
                </c:pt>
                <c:pt idx="12">
                  <c:v>542884</c:v>
                </c:pt>
                <c:pt idx="13">
                  <c:v>548851</c:v>
                </c:pt>
                <c:pt idx="14">
                  <c:v>550573</c:v>
                </c:pt>
                <c:pt idx="15">
                  <c:v>547757</c:v>
                </c:pt>
                <c:pt idx="16">
                  <c:v>544857</c:v>
                </c:pt>
                <c:pt idx="17">
                  <c:v>543089</c:v>
                </c:pt>
                <c:pt idx="18">
                  <c:v>542283</c:v>
                </c:pt>
                <c:pt idx="19">
                  <c:v>546988</c:v>
                </c:pt>
                <c:pt idx="20">
                  <c:v>553345</c:v>
                </c:pt>
                <c:pt idx="21">
                  <c:v>557589</c:v>
                </c:pt>
                <c:pt idx="22">
                  <c:v>560252</c:v>
                </c:pt>
                <c:pt idx="23">
                  <c:v>562532</c:v>
                </c:pt>
                <c:pt idx="24">
                  <c:v>565216</c:v>
                </c:pt>
                <c:pt idx="25">
                  <c:v>570872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C8-4A81-A2BA-DEC0117BF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755840"/>
        <c:axId val="414762112"/>
      </c:lineChart>
      <c:catAx>
        <c:axId val="41475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/>
          <a:lstStyle/>
          <a:p>
            <a:pPr>
              <a:defRPr sz="1200"/>
            </a:pPr>
            <a:endParaRPr lang="cs-CZ"/>
          </a:p>
        </c:txPr>
        <c:crossAx val="414762112"/>
        <c:crosses val="autoZero"/>
        <c:auto val="1"/>
        <c:lblAlgn val="ctr"/>
        <c:lblOffset val="100"/>
        <c:tickLblSkip val="1"/>
        <c:noMultiLvlLbl val="0"/>
      </c:catAx>
      <c:valAx>
        <c:axId val="4147621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cs-CZ" sz="1200" dirty="0"/>
                  <a:t>Vývoj</a:t>
                </a:r>
                <a:r>
                  <a:rPr lang="cs-CZ" sz="1200" baseline="0" dirty="0"/>
                  <a:t> počtu obyvatel ve věku 65+ v tisících</a:t>
                </a:r>
                <a:endParaRPr lang="cs-CZ" sz="1200" dirty="0"/>
              </a:p>
            </c:rich>
          </c:tx>
          <c:layout>
            <c:manualLayout>
              <c:xMode val="edge"/>
              <c:yMode val="edge"/>
              <c:x val="8.2422320613416769E-3"/>
              <c:y val="0.150332647402975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_ ;[Red]\-#,##0\ 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cs-CZ"/>
          </a:p>
        </c:txPr>
        <c:crossAx val="41475584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14743130351063"/>
          <c:y val="0.77031547032342473"/>
          <c:w val="0.72854873925487951"/>
          <c:h val="5.650106348026075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00" b="1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r>
              <a:rPr lang="cs-CZ" sz="1400" b="1" i="0" u="none" strike="noStrike" kern="1200" spc="0" baseline="0" dirty="0">
                <a:solidFill>
                  <a:schemeClr val="tx1"/>
                </a:solidFill>
              </a:rPr>
              <a:t>Projekce vývoje počtu seniorů - </a:t>
            </a:r>
            <a:r>
              <a:rPr lang="cs-CZ" sz="1400" b="1" i="0" u="none" strike="noStrike" kern="1200" spc="0" baseline="0" dirty="0">
                <a:solidFill>
                  <a:schemeClr val="tx2"/>
                </a:solidFill>
              </a:rPr>
              <a:t>muži</a:t>
            </a:r>
            <a:r>
              <a:rPr lang="cs-CZ" sz="1400" b="1" i="0" u="none" strike="noStrike" kern="1200" spc="0" baseline="0" dirty="0">
                <a:solidFill>
                  <a:schemeClr val="tx1"/>
                </a:solidFill>
              </a:rPr>
              <a:t> </a:t>
            </a:r>
            <a:endParaRPr lang="en-GB" sz="1400" b="1" i="0" u="none" strike="noStrike" kern="1200" spc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4005533328390152"/>
          <c:y val="3.22099062177569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91415407035653"/>
          <c:y val="8.2088917325217448E-2"/>
          <c:w val="0.78947165183254187"/>
          <c:h val="0.80523312985987427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65-69 let</c:v>
                </c:pt>
              </c:strCache>
            </c:strRef>
          </c:tx>
          <c:spPr>
            <a:ln w="28575" cap="rnd">
              <a:solidFill>
                <a:srgbClr val="084263"/>
              </a:solidFill>
              <a:round/>
            </a:ln>
            <a:effectLst/>
          </c:spPr>
          <c:marker>
            <c:symbol val="none"/>
          </c:marker>
          <c:cat>
            <c:numRef>
              <c:f>List1!$A$2:$A$27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List1!$B$2:$B$27</c:f>
              <c:numCache>
                <c:formatCode>#,##0</c:formatCode>
                <c:ptCount val="26"/>
                <c:pt idx="0">
                  <c:v>289429</c:v>
                </c:pt>
                <c:pt idx="1">
                  <c:v>280133</c:v>
                </c:pt>
                <c:pt idx="2">
                  <c:v>272264</c:v>
                </c:pt>
                <c:pt idx="3">
                  <c:v>267691</c:v>
                </c:pt>
                <c:pt idx="4">
                  <c:v>274108</c:v>
                </c:pt>
                <c:pt idx="5">
                  <c:v>286148</c:v>
                </c:pt>
                <c:pt idx="6">
                  <c:v>294284</c:v>
                </c:pt>
                <c:pt idx="7">
                  <c:v>299263</c:v>
                </c:pt>
                <c:pt idx="8">
                  <c:v>302163</c:v>
                </c:pt>
                <c:pt idx="9">
                  <c:v>299072</c:v>
                </c:pt>
                <c:pt idx="10">
                  <c:v>297317</c:v>
                </c:pt>
                <c:pt idx="11">
                  <c:v>300851</c:v>
                </c:pt>
                <c:pt idx="12">
                  <c:v>309452</c:v>
                </c:pt>
                <c:pt idx="13">
                  <c:v>322537</c:v>
                </c:pt>
                <c:pt idx="14">
                  <c:v>343953</c:v>
                </c:pt>
                <c:pt idx="15">
                  <c:v>367114</c:v>
                </c:pt>
                <c:pt idx="16">
                  <c:v>386866</c:v>
                </c:pt>
                <c:pt idx="17">
                  <c:v>402501</c:v>
                </c:pt>
                <c:pt idx="18">
                  <c:v>412094</c:v>
                </c:pt>
                <c:pt idx="19">
                  <c:v>413232</c:v>
                </c:pt>
                <c:pt idx="20">
                  <c:v>407566</c:v>
                </c:pt>
                <c:pt idx="21">
                  <c:v>396194</c:v>
                </c:pt>
                <c:pt idx="22">
                  <c:v>382062</c:v>
                </c:pt>
                <c:pt idx="23">
                  <c:v>369774</c:v>
                </c:pt>
                <c:pt idx="24">
                  <c:v>357656</c:v>
                </c:pt>
                <c:pt idx="25">
                  <c:v>347870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D7-4FE5-9C8B-2C2E964D1FD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70-74 let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List1!$A$2:$A$27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List1!$C$2:$C$27</c:f>
              <c:numCache>
                <c:formatCode>#,##0</c:formatCode>
                <c:ptCount val="26"/>
                <c:pt idx="0">
                  <c:v>272852</c:v>
                </c:pt>
                <c:pt idx="1">
                  <c:v>272787</c:v>
                </c:pt>
                <c:pt idx="2">
                  <c:v>271543</c:v>
                </c:pt>
                <c:pt idx="3">
                  <c:v>268387</c:v>
                </c:pt>
                <c:pt idx="4">
                  <c:v>262562</c:v>
                </c:pt>
                <c:pt idx="5">
                  <c:v>254183</c:v>
                </c:pt>
                <c:pt idx="6">
                  <c:v>246937</c:v>
                </c:pt>
                <c:pt idx="7">
                  <c:v>241180</c:v>
                </c:pt>
                <c:pt idx="8">
                  <c:v>238595</c:v>
                </c:pt>
                <c:pt idx="9">
                  <c:v>245049</c:v>
                </c:pt>
                <c:pt idx="10">
                  <c:v>256455</c:v>
                </c:pt>
                <c:pt idx="11">
                  <c:v>264278</c:v>
                </c:pt>
                <c:pt idx="12">
                  <c:v>269216</c:v>
                </c:pt>
                <c:pt idx="13">
                  <c:v>272281</c:v>
                </c:pt>
                <c:pt idx="14">
                  <c:v>270051</c:v>
                </c:pt>
                <c:pt idx="15">
                  <c:v>269126</c:v>
                </c:pt>
                <c:pt idx="16">
                  <c:v>272967</c:v>
                </c:pt>
                <c:pt idx="17">
                  <c:v>281391</c:v>
                </c:pt>
                <c:pt idx="18">
                  <c:v>293906</c:v>
                </c:pt>
                <c:pt idx="19">
                  <c:v>314072</c:v>
                </c:pt>
                <c:pt idx="20">
                  <c:v>335889</c:v>
                </c:pt>
                <c:pt idx="21">
                  <c:v>354547</c:v>
                </c:pt>
                <c:pt idx="22">
                  <c:v>369409</c:v>
                </c:pt>
                <c:pt idx="23">
                  <c:v>378721</c:v>
                </c:pt>
                <c:pt idx="24">
                  <c:v>380349</c:v>
                </c:pt>
                <c:pt idx="25">
                  <c:v>375757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D7-4FE5-9C8B-2C2E964D1FD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75-79 let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List1!$A$2:$A$27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List1!$D$2:$D$27</c:f>
              <c:numCache>
                <c:formatCode>#,##0</c:formatCode>
                <c:ptCount val="26"/>
                <c:pt idx="0">
                  <c:v>211189</c:v>
                </c:pt>
                <c:pt idx="1">
                  <c:v>220553</c:v>
                </c:pt>
                <c:pt idx="2">
                  <c:v>222498</c:v>
                </c:pt>
                <c:pt idx="3">
                  <c:v>222809</c:v>
                </c:pt>
                <c:pt idx="4">
                  <c:v>224009</c:v>
                </c:pt>
                <c:pt idx="5">
                  <c:v>226092</c:v>
                </c:pt>
                <c:pt idx="6">
                  <c:v>227030</c:v>
                </c:pt>
                <c:pt idx="7">
                  <c:v>227055</c:v>
                </c:pt>
                <c:pt idx="8">
                  <c:v>225534</c:v>
                </c:pt>
                <c:pt idx="9">
                  <c:v>221365</c:v>
                </c:pt>
                <c:pt idx="10">
                  <c:v>214966</c:v>
                </c:pt>
                <c:pt idx="11">
                  <c:v>209579</c:v>
                </c:pt>
                <c:pt idx="12">
                  <c:v>205510</c:v>
                </c:pt>
                <c:pt idx="13">
                  <c:v>204162</c:v>
                </c:pt>
                <c:pt idx="14">
                  <c:v>210587</c:v>
                </c:pt>
                <c:pt idx="15">
                  <c:v>221175</c:v>
                </c:pt>
                <c:pt idx="16">
                  <c:v>228568</c:v>
                </c:pt>
                <c:pt idx="17">
                  <c:v>233398</c:v>
                </c:pt>
                <c:pt idx="18">
                  <c:v>236594</c:v>
                </c:pt>
                <c:pt idx="19">
                  <c:v>235326</c:v>
                </c:pt>
                <c:pt idx="20">
                  <c:v>235339</c:v>
                </c:pt>
                <c:pt idx="21">
                  <c:v>239499</c:v>
                </c:pt>
                <c:pt idx="22">
                  <c:v>247663</c:v>
                </c:pt>
                <c:pt idx="23">
                  <c:v>259447</c:v>
                </c:pt>
                <c:pt idx="24">
                  <c:v>278056</c:v>
                </c:pt>
                <c:pt idx="25">
                  <c:v>298205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D7-4FE5-9C8B-2C2E964D1FD8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80+ let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List1!$A$2:$A$27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List1!$E$2:$E$27</c:f>
              <c:numCache>
                <c:formatCode>#,##0</c:formatCode>
                <c:ptCount val="26"/>
                <c:pt idx="0">
                  <c:v>179492</c:v>
                </c:pt>
                <c:pt idx="1">
                  <c:v>187771</c:v>
                </c:pt>
                <c:pt idx="2">
                  <c:v>203291</c:v>
                </c:pt>
                <c:pt idx="3">
                  <c:v>219692</c:v>
                </c:pt>
                <c:pt idx="4">
                  <c:v>234045</c:v>
                </c:pt>
                <c:pt idx="5">
                  <c:v>246123</c:v>
                </c:pt>
                <c:pt idx="6">
                  <c:v>258379</c:v>
                </c:pt>
                <c:pt idx="7">
                  <c:v>270393</c:v>
                </c:pt>
                <c:pt idx="8">
                  <c:v>281748</c:v>
                </c:pt>
                <c:pt idx="9">
                  <c:v>291902</c:v>
                </c:pt>
                <c:pt idx="10">
                  <c:v>300909</c:v>
                </c:pt>
                <c:pt idx="11">
                  <c:v>309170</c:v>
                </c:pt>
                <c:pt idx="12">
                  <c:v>316574</c:v>
                </c:pt>
                <c:pt idx="13">
                  <c:v>322321</c:v>
                </c:pt>
                <c:pt idx="14">
                  <c:v>325127</c:v>
                </c:pt>
                <c:pt idx="15">
                  <c:v>325439</c:v>
                </c:pt>
                <c:pt idx="16">
                  <c:v>326302</c:v>
                </c:pt>
                <c:pt idx="17">
                  <c:v>327897</c:v>
                </c:pt>
                <c:pt idx="18">
                  <c:v>330721</c:v>
                </c:pt>
                <c:pt idx="19">
                  <c:v>337894</c:v>
                </c:pt>
                <c:pt idx="20">
                  <c:v>346722</c:v>
                </c:pt>
                <c:pt idx="21">
                  <c:v>353536</c:v>
                </c:pt>
                <c:pt idx="22">
                  <c:v>358988</c:v>
                </c:pt>
                <c:pt idx="23">
                  <c:v>364265</c:v>
                </c:pt>
                <c:pt idx="24">
                  <c:v>369555</c:v>
                </c:pt>
                <c:pt idx="25">
                  <c:v>377411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D7-4FE5-9C8B-2C2E964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755840"/>
        <c:axId val="414762112"/>
      </c:lineChart>
      <c:catAx>
        <c:axId val="41475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/>
          <a:lstStyle/>
          <a:p>
            <a:pPr>
              <a:defRPr sz="1200"/>
            </a:pPr>
            <a:endParaRPr lang="cs-CZ"/>
          </a:p>
        </c:txPr>
        <c:crossAx val="414762112"/>
        <c:crosses val="autoZero"/>
        <c:auto val="1"/>
        <c:lblAlgn val="ctr"/>
        <c:lblOffset val="100"/>
        <c:tickLblSkip val="1"/>
        <c:noMultiLvlLbl val="0"/>
      </c:catAx>
      <c:valAx>
        <c:axId val="414762112"/>
        <c:scaling>
          <c:orientation val="minMax"/>
          <c:max val="60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cs-CZ" sz="1200" dirty="0"/>
                  <a:t>Vývoj</a:t>
                </a:r>
                <a:r>
                  <a:rPr lang="cs-CZ" sz="1200" baseline="0" dirty="0"/>
                  <a:t> počtu obyvatel ve věku 65+ v tisících</a:t>
                </a:r>
                <a:endParaRPr lang="cs-CZ" sz="1200" dirty="0"/>
              </a:p>
            </c:rich>
          </c:tx>
          <c:layout>
            <c:manualLayout>
              <c:xMode val="edge"/>
              <c:yMode val="edge"/>
              <c:x val="8.2422320613416769E-3"/>
              <c:y val="0.150332647402975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_ ;[Red]\-#,##0\ 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cs-CZ"/>
          </a:p>
        </c:txPr>
        <c:crossAx val="41475584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14743130351063"/>
          <c:y val="0.77031547032342473"/>
          <c:w val="0.72854873925487951"/>
          <c:h val="5.650106348026075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00" b="1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cs-CZ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97017-FA6A-4C20-AF0D-0205BE99BB02}" type="datetimeFigureOut">
              <a:rPr lang="cs-CZ" smtClean="0"/>
              <a:pPr/>
              <a:t>25.03.2026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8C236-5132-404F-8756-42E126F72F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63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C7888-1034-AEEA-579F-C7EF894D2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840219A7-40EA-46A0-CBE5-024EAA22E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41363"/>
            <a:ext cx="5235575" cy="3702050"/>
          </a:xfrm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57FAB129-C8BE-8B1E-A2DC-807075BDF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6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245D5-454D-D93C-6501-EABBDA014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A460C55-488C-AB70-AECA-A8CB654CD1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BE7AD8A-65D4-8A97-784B-B363CF9E7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JZ120241115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6F1C68-1CE3-A83D-D2B2-34426C3AD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AF84F-1428-4A77-924B-854265A04D7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198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DE4B4-3A23-258B-3391-4B20C5912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D92EF83-1355-4E8D-3834-D9663B4D0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28480B5-3A70-72F4-5733-D32AB0816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98FBEC-F89A-AC16-4D11-D75EDF3BA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033AF-34F5-4986-A158-C0E70337A65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86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677333"/>
            <a:ext cx="10363200" cy="18474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4883838"/>
            <a:ext cx="8534400" cy="22025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7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2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6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61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A09F-A583-4C0E-8DD5-1BF939047A55}" type="datetime1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4102-5AA7-4A78-B1C4-BFBD8E76285E}" type="datetime1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4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1785600" y="432923"/>
            <a:ext cx="3657600" cy="924298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432923"/>
            <a:ext cx="10769600" cy="924298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2E39-FED1-47BE-AC0D-D4AE05EBBE09}" type="datetime1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8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8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10488"/>
            <a:ext cx="10363200" cy="3000528"/>
          </a:xfrm>
        </p:spPr>
        <p:txBody>
          <a:bodyPr anchor="b">
            <a:norm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2711-F5CF-4F4F-B825-F9EC28AFBD52}" type="datetime1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1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8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5599"/>
            <a:ext cx="10515600" cy="1117601"/>
          </a:xfrm>
        </p:spPr>
        <p:txBody>
          <a:bodyPr anchor="t">
            <a:normAutofit/>
          </a:bodyPr>
          <a:lstStyle>
            <a:lvl1pPr>
              <a:defRPr sz="2800" b="1" cap="all" baseline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3A4C-1749-4792-8DB7-2ABAEE67FBED}" type="datetime1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76575"/>
            <a:ext cx="10515600" cy="63908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cs-CZ" dirty="0" err="1"/>
              <a:t>Equamet</a:t>
            </a:r>
            <a:r>
              <a:rPr lang="cs-CZ" dirty="0"/>
              <a:t> </a:t>
            </a:r>
            <a:r>
              <a:rPr lang="cs-CZ" dirty="0" err="1"/>
              <a:t>landam</a:t>
            </a:r>
            <a:r>
              <a:rPr lang="cs-CZ" dirty="0"/>
              <a:t> </a:t>
            </a:r>
            <a:r>
              <a:rPr lang="cs-CZ" dirty="0" err="1"/>
              <a:t>ellabo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To 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diti</a:t>
            </a:r>
            <a:r>
              <a:rPr lang="cs-CZ" dirty="0"/>
              <a:t> as </a:t>
            </a:r>
            <a:r>
              <a:rPr lang="cs-CZ" dirty="0" err="1"/>
              <a:t>adit</a:t>
            </a:r>
            <a:r>
              <a:rPr lang="cs-CZ" dirty="0"/>
              <a:t> </a:t>
            </a:r>
            <a:r>
              <a:rPr lang="cs-CZ" dirty="0" err="1"/>
              <a:t>andam</a:t>
            </a:r>
            <a:r>
              <a:rPr lang="cs-CZ" dirty="0"/>
              <a:t> </a:t>
            </a:r>
            <a:r>
              <a:rPr lang="cs-CZ" dirty="0" err="1"/>
              <a:t>aditiori</a:t>
            </a:r>
            <a:r>
              <a:rPr lang="cs-CZ" dirty="0"/>
              <a:t>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049032"/>
            <a:ext cx="10515600" cy="37678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dirty="0"/>
              <a:t>Tur </a:t>
            </a:r>
            <a:r>
              <a:rPr lang="en-US" dirty="0" err="1"/>
              <a:t>renda</a:t>
            </a:r>
            <a:r>
              <a:rPr lang="en-US" dirty="0"/>
              <a:t> </a:t>
            </a:r>
            <a:r>
              <a:rPr lang="en-US" dirty="0" err="1"/>
              <a:t>doloriam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eperum</a:t>
            </a:r>
            <a:r>
              <a:rPr lang="en-US" dirty="0"/>
              <a:t> </a:t>
            </a:r>
            <a:r>
              <a:rPr lang="en-US" dirty="0" err="1"/>
              <a:t>natia</a:t>
            </a:r>
            <a:r>
              <a:rPr lang="en-US" dirty="0"/>
              <a:t> </a:t>
            </a:r>
            <a:r>
              <a:rPr lang="en-US" dirty="0" err="1"/>
              <a:t>initate</a:t>
            </a:r>
            <a:endParaRPr lang="en-US" dirty="0"/>
          </a:p>
          <a:p>
            <a:pPr lvl="0"/>
            <a:r>
              <a:rPr lang="en-US" dirty="0" err="1"/>
              <a:t>veliquidi</a:t>
            </a:r>
            <a:r>
              <a:rPr lang="en-US" dirty="0"/>
              <a:t> </a:t>
            </a:r>
            <a:r>
              <a:rPr lang="en-US" dirty="0" err="1"/>
              <a:t>doluptatur</a:t>
            </a:r>
            <a:r>
              <a:rPr lang="en-US" dirty="0"/>
              <a:t> rem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nonseque</a:t>
            </a:r>
            <a:r>
              <a:rPr lang="en-US" dirty="0"/>
              <a:t> </a:t>
            </a:r>
            <a:r>
              <a:rPr lang="en-US" dirty="0" err="1"/>
              <a:t>optatempores</a:t>
            </a:r>
            <a:endParaRPr lang="en-US" dirty="0"/>
          </a:p>
          <a:p>
            <a:pPr lvl="0"/>
            <a:r>
              <a:rPr lang="en-US" dirty="0"/>
              <a:t>ab </a:t>
            </a:r>
            <a:r>
              <a:rPr lang="en-US" dirty="0" err="1"/>
              <a:t>ipis</a:t>
            </a:r>
            <a:r>
              <a:rPr lang="en-US" dirty="0"/>
              <a:t> </a:t>
            </a:r>
            <a:r>
              <a:rPr lang="en-US" dirty="0" err="1"/>
              <a:t>dolupitasit</a:t>
            </a:r>
            <a:r>
              <a:rPr lang="en-US" dirty="0"/>
              <a:t> </a:t>
            </a:r>
            <a:r>
              <a:rPr lang="en-US" dirty="0" err="1"/>
              <a:t>harcipisti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volorrorpos</a:t>
            </a:r>
            <a:r>
              <a:rPr lang="en-US" dirty="0"/>
              <a:t> </a:t>
            </a:r>
            <a:r>
              <a:rPr lang="en-US" dirty="0" err="1"/>
              <a:t>maiosam</a:t>
            </a:r>
            <a:r>
              <a:rPr lang="en-US" dirty="0"/>
              <a:t>,</a:t>
            </a:r>
          </a:p>
          <a:p>
            <a:pPr lvl="0"/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erumquod</a:t>
            </a:r>
            <a:r>
              <a:rPr lang="en-US" dirty="0"/>
              <a:t> quae </a:t>
            </a:r>
            <a:r>
              <a:rPr lang="en-US" dirty="0" err="1"/>
              <a:t>etur</a:t>
            </a:r>
            <a:r>
              <a:rPr lang="en-US" dirty="0"/>
              <a:t>? </a:t>
            </a:r>
            <a:r>
              <a:rPr lang="en-US" dirty="0" err="1"/>
              <a:t>Quidellant</a:t>
            </a:r>
            <a:r>
              <a:rPr lang="en-US" dirty="0"/>
              <a:t> </a:t>
            </a:r>
            <a:r>
              <a:rPr lang="en-US" dirty="0" err="1"/>
              <a:t>quatur</a:t>
            </a:r>
            <a:endParaRPr lang="en-US" dirty="0"/>
          </a:p>
          <a:p>
            <a:pPr lvl="0"/>
            <a:r>
              <a:rPr lang="en-US" dirty="0" err="1"/>
              <a:t>sendus</a:t>
            </a:r>
            <a:r>
              <a:rPr lang="en-US" dirty="0"/>
              <a:t>, </a:t>
            </a:r>
            <a:r>
              <a:rPr lang="en-US" dirty="0" err="1"/>
              <a:t>sincill</a:t>
            </a:r>
            <a:r>
              <a:rPr lang="en-US" dirty="0"/>
              <a:t> </a:t>
            </a:r>
            <a:r>
              <a:rPr lang="en-US" dirty="0" err="1"/>
              <a:t>aceperibus</a:t>
            </a:r>
            <a:r>
              <a:rPr lang="en-US" dirty="0"/>
              <a:t> </a:t>
            </a:r>
            <a:r>
              <a:rPr lang="en-US" dirty="0" err="1"/>
              <a:t>andit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volorion</a:t>
            </a:r>
            <a:r>
              <a:rPr lang="en-US" dirty="0"/>
              <a:t> res et</a:t>
            </a:r>
          </a:p>
          <a:p>
            <a:pPr lvl="0"/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verum</a:t>
            </a:r>
            <a:r>
              <a:rPr lang="en-US" dirty="0"/>
              <a:t> quo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inctoremque</a:t>
            </a:r>
            <a:r>
              <a:rPr lang="en-US" dirty="0"/>
              <a:t> </a:t>
            </a:r>
            <a:r>
              <a:rPr lang="en-US" dirty="0" err="1"/>
              <a:t>quamenem</a:t>
            </a:r>
            <a:r>
              <a:rPr lang="en-US" dirty="0"/>
              <a:t> </a:t>
            </a:r>
            <a:r>
              <a:rPr lang="en-US" dirty="0" err="1"/>
              <a:t>aliqui</a:t>
            </a:r>
            <a:endParaRPr lang="en-US" dirty="0"/>
          </a:p>
          <a:p>
            <a:pPr lvl="0"/>
            <a:r>
              <a:rPr lang="en-US" dirty="0" err="1"/>
              <a:t>ressequist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odicienia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invent </a:t>
            </a:r>
            <a:r>
              <a:rPr lang="en-US" dirty="0" err="1"/>
              <a:t>ut</a:t>
            </a:r>
            <a:r>
              <a:rPr lang="en-US" dirty="0"/>
              <a:t> et </a:t>
            </a:r>
            <a:r>
              <a:rPr lang="en-US" dirty="0" err="1"/>
              <a:t>aut</a:t>
            </a:r>
            <a:r>
              <a:rPr lang="en-US" dirty="0"/>
              <a:t> re</a:t>
            </a:r>
          </a:p>
          <a:p>
            <a:pPr lvl="0"/>
            <a:r>
              <a:rPr lang="en-US" dirty="0" err="1"/>
              <a:t>nonsera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voloria</a:t>
            </a:r>
            <a:r>
              <a:rPr lang="en-US" dirty="0"/>
              <a:t> </a:t>
            </a:r>
            <a:r>
              <a:rPr lang="en-US" dirty="0" err="1"/>
              <a:t>quassi</a:t>
            </a:r>
            <a:r>
              <a:rPr lang="en-US" dirty="0"/>
              <a:t> </a:t>
            </a:r>
            <a:r>
              <a:rPr lang="en-US" dirty="0" err="1"/>
              <a:t>invel</a:t>
            </a:r>
            <a:r>
              <a:rPr lang="en-US" dirty="0"/>
              <a:t> ma </a:t>
            </a:r>
            <a:r>
              <a:rPr lang="en-US" dirty="0" err="1"/>
              <a:t>voluptata</a:t>
            </a:r>
            <a:r>
              <a:rPr lang="en-US" dirty="0"/>
              <a:t> </a:t>
            </a:r>
            <a:r>
              <a:rPr lang="en-US" dirty="0" err="1"/>
              <a:t>exceped</a:t>
            </a:r>
            <a:endParaRPr lang="en-US" dirty="0"/>
          </a:p>
          <a:p>
            <a:pPr lvl="0"/>
            <a:r>
              <a:rPr lang="en-US" dirty="0" err="1"/>
              <a:t>que</a:t>
            </a:r>
            <a:r>
              <a:rPr lang="en-US" dirty="0"/>
              <a:t> et </a:t>
            </a:r>
            <a:r>
              <a:rPr lang="en-US" dirty="0" err="1"/>
              <a:t>ommodi</a:t>
            </a:r>
            <a:r>
              <a:rPr lang="en-US" dirty="0"/>
              <a:t> </a:t>
            </a:r>
            <a:r>
              <a:rPr lang="en-US" dirty="0" err="1"/>
              <a:t>offi</a:t>
            </a:r>
            <a:r>
              <a:rPr lang="en-US" dirty="0"/>
              <a:t> </a:t>
            </a:r>
            <a:r>
              <a:rPr lang="en-US" dirty="0" err="1"/>
              <a:t>cimint</a:t>
            </a:r>
            <a:r>
              <a:rPr lang="en-US" dirty="0"/>
              <a:t>, </a:t>
            </a:r>
            <a:r>
              <a:rPr lang="en-US" dirty="0" err="1"/>
              <a:t>omnimusdanis</a:t>
            </a:r>
            <a:r>
              <a:rPr lang="en-US" dirty="0"/>
              <a:t> </a:t>
            </a:r>
            <a:r>
              <a:rPr lang="en-US" dirty="0" err="1"/>
              <a:t>destrum</a:t>
            </a:r>
            <a:endParaRPr lang="en-US" dirty="0"/>
          </a:p>
          <a:p>
            <a:pPr lvl="0"/>
            <a:r>
              <a:rPr lang="en-US" dirty="0" err="1"/>
              <a:t>quasitiosto</a:t>
            </a:r>
            <a:r>
              <a:rPr lang="en-US" dirty="0"/>
              <a:t> dolor </a:t>
            </a:r>
            <a:r>
              <a:rPr lang="en-US" dirty="0" err="1"/>
              <a:t>acius</a:t>
            </a:r>
            <a:r>
              <a:rPr lang="en-US" dirty="0"/>
              <a:t>, </a:t>
            </a:r>
            <a:r>
              <a:rPr lang="en-US" dirty="0" err="1"/>
              <a:t>quiam</a:t>
            </a:r>
            <a:r>
              <a:rPr lang="en-US" dirty="0"/>
              <a:t> et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quidis</a:t>
            </a:r>
            <a:endParaRPr lang="en-US" dirty="0"/>
          </a:p>
          <a:p>
            <a:pPr lvl="0"/>
            <a:r>
              <a:rPr lang="en-US" dirty="0" err="1"/>
              <a:t>magnimp</a:t>
            </a:r>
            <a:r>
              <a:rPr lang="en-US" dirty="0"/>
              <a:t> </a:t>
            </a:r>
            <a:r>
              <a:rPr lang="en-US" dirty="0" err="1"/>
              <a:t>oratur</a:t>
            </a:r>
            <a:r>
              <a:rPr lang="en-US" dirty="0"/>
              <a:t>, </a:t>
            </a:r>
            <a:r>
              <a:rPr lang="en-US" dirty="0" err="1"/>
              <a:t>sitibus</a:t>
            </a:r>
            <a:r>
              <a:rPr lang="en-US" dirty="0"/>
              <a:t> </a:t>
            </a:r>
            <a:r>
              <a:rPr lang="en-US" dirty="0" err="1"/>
              <a:t>eliquiae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volor</a:t>
            </a:r>
            <a:r>
              <a:rPr lang="en-US" dirty="0"/>
              <a:t> </a:t>
            </a:r>
            <a:r>
              <a:rPr lang="en-US" dirty="0" err="1"/>
              <a:t>sim</a:t>
            </a:r>
            <a:r>
              <a:rPr lang="en-US" dirty="0"/>
              <a:t> </a:t>
            </a:r>
            <a:r>
              <a:rPr lang="en-US" dirty="0" err="1"/>
              <a:t>fugia</a:t>
            </a:r>
            <a:endParaRPr lang="en-US" dirty="0"/>
          </a:p>
          <a:p>
            <a:pPr lvl="0"/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vollabo</a:t>
            </a:r>
            <a:r>
              <a:rPr lang="en-US" dirty="0"/>
              <a:t> </a:t>
            </a:r>
            <a:r>
              <a:rPr lang="en-US" dirty="0" err="1"/>
              <a:t>ritati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sit repel </a:t>
            </a:r>
            <a:r>
              <a:rPr lang="en-US" dirty="0" err="1"/>
              <a:t>illit</a:t>
            </a:r>
            <a:r>
              <a:rPr lang="en-US" dirty="0"/>
              <a:t> </a:t>
            </a:r>
            <a:r>
              <a:rPr lang="en-US" dirty="0" err="1"/>
              <a:t>aditioressit</a:t>
            </a:r>
            <a:endParaRPr lang="en-US" dirty="0"/>
          </a:p>
          <a:p>
            <a:pPr lvl="0"/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99" y="6817011"/>
            <a:ext cx="1726401" cy="9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60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7238387"/>
            <a:ext cx="1960776" cy="13919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8" y="-11847"/>
            <a:ext cx="2051957" cy="1641627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697495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7238387"/>
            <a:ext cx="1960776" cy="13919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8" y="-11847"/>
            <a:ext cx="2051957" cy="1641627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CA797ED8-728E-4B69-2BBD-C59909EE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201398"/>
            <a:ext cx="11386173" cy="676569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77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87E9-E601-40E1-AA72-A27F8DCE18E1}" type="datetime1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6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5538211"/>
            <a:ext cx="10363200" cy="1711737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3652906"/>
            <a:ext cx="10363200" cy="188530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447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89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34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78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723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68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612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57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58E4-6B07-4FA0-9572-D7BBA5667935}" type="datetime1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2527706"/>
            <a:ext cx="7213600" cy="714819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9600" y="2527706"/>
            <a:ext cx="7213600" cy="714819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82D2-2370-4E74-9B55-8EE3C065743B}" type="datetime1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45141"/>
            <a:ext cx="10972800" cy="1436423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929198"/>
            <a:ext cx="5386917" cy="80399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4470" indent="0">
              <a:buNone/>
              <a:defRPr sz="2600" b="1"/>
            </a:lvl2pPr>
            <a:lvl3pPr marL="1188940" indent="0">
              <a:buNone/>
              <a:defRPr sz="2300" b="1"/>
            </a:lvl3pPr>
            <a:lvl4pPr marL="1783410" indent="0">
              <a:buNone/>
              <a:defRPr sz="2100" b="1"/>
            </a:lvl4pPr>
            <a:lvl5pPr marL="2377880" indent="0">
              <a:buNone/>
              <a:defRPr sz="2100" b="1"/>
            </a:lvl5pPr>
            <a:lvl6pPr marL="2972350" indent="0">
              <a:buNone/>
              <a:defRPr sz="2100" b="1"/>
            </a:lvl6pPr>
            <a:lvl7pPr marL="3566820" indent="0">
              <a:buNone/>
              <a:defRPr sz="2100" b="1"/>
            </a:lvl7pPr>
            <a:lvl8pPr marL="4161290" indent="0">
              <a:buNone/>
              <a:defRPr sz="2100" b="1"/>
            </a:lvl8pPr>
            <a:lvl9pPr marL="4755760" indent="0">
              <a:buNone/>
              <a:defRPr sz="21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733195"/>
            <a:ext cx="5386917" cy="496563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929198"/>
            <a:ext cx="5389033" cy="80399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4470" indent="0">
              <a:buNone/>
              <a:defRPr sz="2600" b="1"/>
            </a:lvl2pPr>
            <a:lvl3pPr marL="1188940" indent="0">
              <a:buNone/>
              <a:defRPr sz="2300" b="1"/>
            </a:lvl3pPr>
            <a:lvl4pPr marL="1783410" indent="0">
              <a:buNone/>
              <a:defRPr sz="2100" b="1"/>
            </a:lvl4pPr>
            <a:lvl5pPr marL="2377880" indent="0">
              <a:buNone/>
              <a:defRPr sz="2100" b="1"/>
            </a:lvl5pPr>
            <a:lvl6pPr marL="2972350" indent="0">
              <a:buNone/>
              <a:defRPr sz="2100" b="1"/>
            </a:lvl6pPr>
            <a:lvl7pPr marL="3566820" indent="0">
              <a:buNone/>
              <a:defRPr sz="2100" b="1"/>
            </a:lvl7pPr>
            <a:lvl8pPr marL="4161290" indent="0">
              <a:buNone/>
              <a:defRPr sz="2100" b="1"/>
            </a:lvl8pPr>
            <a:lvl9pPr marL="4755760" indent="0">
              <a:buNone/>
              <a:defRPr sz="21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733195"/>
            <a:ext cx="5389033" cy="496563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CDB9-0B63-441D-B033-0FD5374D1E8C}" type="datetime1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3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A673-416B-45EB-8B48-4D08BD5D4B10}" type="datetime1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7DD-E257-4CE3-824D-BB273F296307}" type="datetime1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343147"/>
            <a:ext cx="4011084" cy="146036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343148"/>
            <a:ext cx="6815667" cy="735568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803511"/>
            <a:ext cx="4011084" cy="5895320"/>
          </a:xfrm>
        </p:spPr>
        <p:txBody>
          <a:bodyPr/>
          <a:lstStyle>
            <a:lvl1pPr marL="0" indent="0">
              <a:buNone/>
              <a:defRPr sz="1800"/>
            </a:lvl1pPr>
            <a:lvl2pPr marL="594470" indent="0">
              <a:buNone/>
              <a:defRPr sz="1600"/>
            </a:lvl2pPr>
            <a:lvl3pPr marL="1188940" indent="0">
              <a:buNone/>
              <a:defRPr sz="1300"/>
            </a:lvl3pPr>
            <a:lvl4pPr marL="1783410" indent="0">
              <a:buNone/>
              <a:defRPr sz="1200"/>
            </a:lvl4pPr>
            <a:lvl5pPr marL="2377880" indent="0">
              <a:buNone/>
              <a:defRPr sz="1200"/>
            </a:lvl5pPr>
            <a:lvl6pPr marL="2972350" indent="0">
              <a:buNone/>
              <a:defRPr sz="1200"/>
            </a:lvl6pPr>
            <a:lvl7pPr marL="3566820" indent="0">
              <a:buNone/>
              <a:defRPr sz="1200"/>
            </a:lvl7pPr>
            <a:lvl8pPr marL="4161290" indent="0">
              <a:buNone/>
              <a:defRPr sz="1200"/>
            </a:lvl8pPr>
            <a:lvl9pPr marL="4755760" indent="0">
              <a:buNone/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8F3C-2C4E-42EF-9A3C-C843E9DE9E00}" type="datetime1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6032978"/>
            <a:ext cx="7315200" cy="712227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770082"/>
            <a:ext cx="7315200" cy="5171123"/>
          </a:xfrm>
        </p:spPr>
        <p:txBody>
          <a:bodyPr/>
          <a:lstStyle>
            <a:lvl1pPr marL="0" indent="0">
              <a:buNone/>
              <a:defRPr sz="4200"/>
            </a:lvl1pPr>
            <a:lvl2pPr marL="594470" indent="0">
              <a:buNone/>
              <a:defRPr sz="3600"/>
            </a:lvl2pPr>
            <a:lvl3pPr marL="1188940" indent="0">
              <a:buNone/>
              <a:defRPr sz="3100"/>
            </a:lvl3pPr>
            <a:lvl4pPr marL="1783410" indent="0">
              <a:buNone/>
              <a:defRPr sz="2600"/>
            </a:lvl4pPr>
            <a:lvl5pPr marL="2377880" indent="0">
              <a:buNone/>
              <a:defRPr sz="2600"/>
            </a:lvl5pPr>
            <a:lvl6pPr marL="2972350" indent="0">
              <a:buNone/>
              <a:defRPr sz="2600"/>
            </a:lvl6pPr>
            <a:lvl7pPr marL="3566820" indent="0">
              <a:buNone/>
              <a:defRPr sz="2600"/>
            </a:lvl7pPr>
            <a:lvl8pPr marL="4161290" indent="0">
              <a:buNone/>
              <a:defRPr sz="2600"/>
            </a:lvl8pPr>
            <a:lvl9pPr marL="4755760" indent="0">
              <a:buNone/>
              <a:defRPr sz="26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6745203"/>
            <a:ext cx="7315200" cy="1011481"/>
          </a:xfrm>
        </p:spPr>
        <p:txBody>
          <a:bodyPr/>
          <a:lstStyle>
            <a:lvl1pPr marL="0" indent="0">
              <a:buNone/>
              <a:defRPr sz="1800"/>
            </a:lvl1pPr>
            <a:lvl2pPr marL="594470" indent="0">
              <a:buNone/>
              <a:defRPr sz="1600"/>
            </a:lvl2pPr>
            <a:lvl3pPr marL="1188940" indent="0">
              <a:buNone/>
              <a:defRPr sz="1300"/>
            </a:lvl3pPr>
            <a:lvl4pPr marL="1783410" indent="0">
              <a:buNone/>
              <a:defRPr sz="1200"/>
            </a:lvl4pPr>
            <a:lvl5pPr marL="2377880" indent="0">
              <a:buNone/>
              <a:defRPr sz="1200"/>
            </a:lvl5pPr>
            <a:lvl6pPr marL="2972350" indent="0">
              <a:buNone/>
              <a:defRPr sz="1200"/>
            </a:lvl6pPr>
            <a:lvl7pPr marL="3566820" indent="0">
              <a:buNone/>
              <a:defRPr sz="1200"/>
            </a:lvl7pPr>
            <a:lvl8pPr marL="4161290" indent="0">
              <a:buNone/>
              <a:defRPr sz="1200"/>
            </a:lvl8pPr>
            <a:lvl9pPr marL="4755760" indent="0">
              <a:buNone/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2103-98E8-4D82-B9E7-3F0B70559D8B}" type="datetime1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6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345141"/>
            <a:ext cx="10972800" cy="1436423"/>
          </a:xfrm>
          <a:prstGeom prst="rect">
            <a:avLst/>
          </a:prstGeom>
        </p:spPr>
        <p:txBody>
          <a:bodyPr vert="horz" lIns="118894" tIns="59446" rIns="118894" bIns="59446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010994"/>
            <a:ext cx="10972800" cy="5687837"/>
          </a:xfrm>
          <a:prstGeom prst="rect">
            <a:avLst/>
          </a:prstGeom>
        </p:spPr>
        <p:txBody>
          <a:bodyPr vert="horz" lIns="118894" tIns="59446" rIns="118894" bIns="59446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7988110"/>
            <a:ext cx="2844800" cy="458857"/>
          </a:xfrm>
          <a:prstGeom prst="rect">
            <a:avLst/>
          </a:prstGeom>
        </p:spPr>
        <p:txBody>
          <a:bodyPr vert="horz" lIns="118894" tIns="59446" rIns="118894" bIns="5944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760F8-1902-47B6-994B-DBEAD7D1C543}" type="datetime1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7988110"/>
            <a:ext cx="3860800" cy="458857"/>
          </a:xfrm>
          <a:prstGeom prst="rect">
            <a:avLst/>
          </a:prstGeom>
        </p:spPr>
        <p:txBody>
          <a:bodyPr vert="horz" lIns="118894" tIns="59446" rIns="118894" bIns="5944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7988110"/>
            <a:ext cx="2844800" cy="458857"/>
          </a:xfrm>
          <a:prstGeom prst="rect">
            <a:avLst/>
          </a:prstGeom>
        </p:spPr>
        <p:txBody>
          <a:bodyPr vert="horz" lIns="118894" tIns="59446" rIns="118894" bIns="5944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2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ctr" defTabSz="1188940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853" indent="-445853" algn="l" defTabSz="11889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6014" indent="-371544" algn="l" defTabSz="11889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6175" indent="-297235" algn="l" defTabSz="11889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80645" indent="-297235" algn="l" defTabSz="11889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5115" indent="-297235" algn="l" defTabSz="118894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9585" indent="-297235" algn="l" defTabSz="11889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4055" indent="-297235" algn="l" defTabSz="11889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525" indent="-297235" algn="l" defTabSz="11889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52995" indent="-297235" algn="l" defTabSz="11889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447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94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341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788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235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82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6129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5576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5.xml"/><Relationship Id="rId7" Type="http://schemas.openxmlformats.org/officeDocument/2006/relationships/chart" Target="../charts/char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A7C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56537"/>
            <a:ext cx="10363200" cy="1751812"/>
          </a:xfrm>
        </p:spPr>
        <p:txBody>
          <a:bodyPr>
            <a:normAutofit/>
          </a:bodyPr>
          <a:lstStyle/>
          <a:p>
            <a:r>
              <a:rPr lang="cs-CZ" sz="4400" dirty="0"/>
              <a:t>JEDNÁNÍ ANALYTICKÉ KOMISE DOHODOVACÍHO ŘÍZENÍ</a:t>
            </a:r>
            <a:endParaRPr lang="en-US" sz="4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5563388"/>
            <a:ext cx="3219450" cy="1751812"/>
          </a:xfrm>
          <a:prstGeom prst="rect">
            <a:avLst/>
          </a:prstGeom>
        </p:spPr>
        <p:txBody>
          <a:bodyPr vert="horz" lIns="118894" tIns="59446" rIns="118894" bIns="59446" rtlCol="0" anchor="b">
            <a:normAutofit/>
          </a:bodyPr>
          <a:lstStyle>
            <a:lvl1pPr algn="l" defTabSz="1188940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24. 3. 2026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91350" y="5583226"/>
            <a:ext cx="4286250" cy="1751812"/>
          </a:xfrm>
          <a:prstGeom prst="rect">
            <a:avLst/>
          </a:prstGeom>
        </p:spPr>
        <p:txBody>
          <a:bodyPr vert="horz" lIns="118894" tIns="59446" rIns="118894" bIns="59446" rtlCol="0" anchor="b">
            <a:normAutofit/>
          </a:bodyPr>
          <a:lstStyle>
            <a:lvl1pPr algn="l" defTabSz="1188940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Ing. Jiří Mrázek, </a:t>
            </a:r>
            <a:r>
              <a:rPr lang="cs-CZ" dirty="0" err="1"/>
              <a:t>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7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6F6DC1-9B31-BE4F-FD11-34B89D4E4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F8C45-446A-B300-E72B-04B27DF3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23" y="1106152"/>
            <a:ext cx="11563295" cy="634733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002060"/>
                </a:solidFill>
                <a:latin typeface="+mn-lt"/>
              </a:rPr>
              <a:t>Demografické a kapacitní predikce: potřebné navýšení počtu lůžek dlouhodobé ošetřovatelské péče pro </a:t>
            </a:r>
            <a:r>
              <a:rPr lang="cs-CZ" sz="2800" b="1" u="sng" dirty="0">
                <a:solidFill>
                  <a:srgbClr val="002060"/>
                </a:solidFill>
                <a:latin typeface="+mn-lt"/>
              </a:rPr>
              <a:t>období 2035 - 2040</a:t>
            </a:r>
            <a:endParaRPr lang="cs-CZ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39342B-1C5E-CA85-24CF-C13C3F03342E}"/>
              </a:ext>
            </a:extLst>
          </p:cNvPr>
          <p:cNvSpPr txBox="1"/>
          <p:nvPr/>
        </p:nvSpPr>
        <p:spPr>
          <a:xfrm>
            <a:off x="244689" y="1831187"/>
            <a:ext cx="8860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400" dirty="0">
                <a:solidFill>
                  <a:prstClr val="black"/>
                </a:solidFill>
                <a:latin typeface="Calibri" panose="020F0502020204030204"/>
              </a:rPr>
              <a:t>Zdroj: model Predikce potřeb lůžek a kapacit dlouhodobé péče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86ED870-086C-BF25-9020-3CC6B21F60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8851" y="2419620"/>
          <a:ext cx="5046471" cy="4707498"/>
        </p:xfrm>
        <a:graphic>
          <a:graphicData uri="http://schemas.openxmlformats.org/drawingml/2006/table">
            <a:tbl>
              <a:tblPr firstRow="1" lastRow="1">
                <a:tableStyleId>{9D7B26C5-4107-4FEC-AEDC-1716B250A1EF}</a:tableStyleId>
              </a:tblPr>
              <a:tblGrid>
                <a:gridCol w="1690577">
                  <a:extLst>
                    <a:ext uri="{9D8B030D-6E8A-4147-A177-3AD203B41FA5}">
                      <a16:colId xmlns:a16="http://schemas.microsoft.com/office/drawing/2014/main" val="1142716826"/>
                    </a:ext>
                  </a:extLst>
                </a:gridCol>
                <a:gridCol w="595423">
                  <a:extLst>
                    <a:ext uri="{9D8B030D-6E8A-4147-A177-3AD203B41FA5}">
                      <a16:colId xmlns:a16="http://schemas.microsoft.com/office/drawing/2014/main" val="3007883156"/>
                    </a:ext>
                  </a:extLst>
                </a:gridCol>
                <a:gridCol w="606056">
                  <a:extLst>
                    <a:ext uri="{9D8B030D-6E8A-4147-A177-3AD203B41FA5}">
                      <a16:colId xmlns:a16="http://schemas.microsoft.com/office/drawing/2014/main" val="54836868"/>
                    </a:ext>
                  </a:extLst>
                </a:gridCol>
                <a:gridCol w="595424">
                  <a:extLst>
                    <a:ext uri="{9D8B030D-6E8A-4147-A177-3AD203B41FA5}">
                      <a16:colId xmlns:a16="http://schemas.microsoft.com/office/drawing/2014/main" val="3992914724"/>
                    </a:ext>
                  </a:extLst>
                </a:gridCol>
                <a:gridCol w="754911">
                  <a:extLst>
                    <a:ext uri="{9D8B030D-6E8A-4147-A177-3AD203B41FA5}">
                      <a16:colId xmlns:a16="http://schemas.microsoft.com/office/drawing/2014/main" val="3853072879"/>
                    </a:ext>
                  </a:extLst>
                </a:gridCol>
                <a:gridCol w="804080">
                  <a:extLst>
                    <a:ext uri="{9D8B030D-6E8A-4147-A177-3AD203B41FA5}">
                      <a16:colId xmlns:a16="http://schemas.microsoft.com/office/drawing/2014/main" val="3714164963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Potřebné navýšení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Demografické projekce 2035-40 (75+)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cs-CZ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cs-CZ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cs-CZ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441694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u="none" strike="noStrike" dirty="0">
                          <a:effectLst/>
                        </a:rPr>
                        <a:t>9_9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u="none" strike="noStrike" dirty="0">
                          <a:effectLst/>
                        </a:rPr>
                        <a:t>9U9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9U7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u="none" strike="noStrike" dirty="0">
                          <a:effectLst/>
                        </a:rPr>
                        <a:t>7D8,7U8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815415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Hlavní město Praha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</a:t>
                      </a: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41625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Středočeský kraj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1334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334006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Jihočeský kraj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531384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Plzeňský kraj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42335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Karlovarský kraj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4750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Ústecký kraj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682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285235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Liberecký kraj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67437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Královéhradecký kraj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600554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Pardubický kraj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561028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Kraj Vysočina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7666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Jihomoravský kraj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751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38553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Olomoucký kraj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610337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Zlínský kraj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375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22147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Moravskoslezský kraj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894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85928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1 842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7628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05399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ED4F774-973E-E1B4-57CC-EB5581B79C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9557" y="2467390"/>
          <a:ext cx="3355894" cy="4707498"/>
        </p:xfrm>
        <a:graphic>
          <a:graphicData uri="http://schemas.openxmlformats.org/drawingml/2006/table">
            <a:tbl>
              <a:tblPr firstRow="1" lastRow="1">
                <a:tableStyleId>{9D7B26C5-4107-4FEC-AEDC-1716B250A1EF}</a:tableStyleId>
              </a:tblPr>
              <a:tblGrid>
                <a:gridCol w="595423">
                  <a:extLst>
                    <a:ext uri="{9D8B030D-6E8A-4147-A177-3AD203B41FA5}">
                      <a16:colId xmlns:a16="http://schemas.microsoft.com/office/drawing/2014/main" val="3983118699"/>
                    </a:ext>
                  </a:extLst>
                </a:gridCol>
                <a:gridCol w="606056">
                  <a:extLst>
                    <a:ext uri="{9D8B030D-6E8A-4147-A177-3AD203B41FA5}">
                      <a16:colId xmlns:a16="http://schemas.microsoft.com/office/drawing/2014/main" val="2338339541"/>
                    </a:ext>
                  </a:extLst>
                </a:gridCol>
                <a:gridCol w="595424">
                  <a:extLst>
                    <a:ext uri="{9D8B030D-6E8A-4147-A177-3AD203B41FA5}">
                      <a16:colId xmlns:a16="http://schemas.microsoft.com/office/drawing/2014/main" val="935839854"/>
                    </a:ext>
                  </a:extLst>
                </a:gridCol>
                <a:gridCol w="754911">
                  <a:extLst>
                    <a:ext uri="{9D8B030D-6E8A-4147-A177-3AD203B41FA5}">
                      <a16:colId xmlns:a16="http://schemas.microsoft.com/office/drawing/2014/main" val="2317937948"/>
                    </a:ext>
                  </a:extLst>
                </a:gridCol>
                <a:gridCol w="804080">
                  <a:extLst>
                    <a:ext uri="{9D8B030D-6E8A-4147-A177-3AD203B41FA5}">
                      <a16:colId xmlns:a16="http://schemas.microsoft.com/office/drawing/2014/main" val="1082762138"/>
                    </a:ext>
                  </a:extLst>
                </a:gridCol>
              </a:tblGrid>
              <a:tr h="4320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Potřebné navýšení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Kapacitní modely predikce </a:t>
                      </a:r>
                      <a:r>
                        <a:rPr lang="cs-CZ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2035-40 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cs-CZ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cs-CZ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cs-CZ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1109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u="none" strike="noStrike" dirty="0">
                          <a:effectLst/>
                        </a:rPr>
                        <a:t>9_9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u="none" strike="noStrike" dirty="0">
                          <a:effectLst/>
                        </a:rPr>
                        <a:t>9U9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9U7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u="none" strike="noStrike" dirty="0">
                          <a:effectLst/>
                        </a:rPr>
                        <a:t>7D8,7U8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824962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</a:t>
                      </a: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147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111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166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32575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995559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123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335621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282515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165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082508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702854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85827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80623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128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182970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256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792573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166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76280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28708"/>
                  </a:ext>
                </a:extLst>
              </a:tr>
              <a:tr h="2469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222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9881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1 878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083023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08E3918F-D588-FDF2-4F36-F7125F767BEA}"/>
              </a:ext>
            </a:extLst>
          </p:cNvPr>
          <p:cNvSpPr txBox="1"/>
          <p:nvPr/>
        </p:nvSpPr>
        <p:spPr>
          <a:xfrm>
            <a:off x="4642090" y="4430691"/>
            <a:ext cx="1860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6000" b="1" dirty="0">
                <a:solidFill>
                  <a:prstClr val="black"/>
                </a:solidFill>
                <a:latin typeface="Calibri" panose="020F0502020204030204"/>
              </a:rPr>
              <a:t>+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ACBB882-EB1B-4442-8EB5-B02D0BEFC64F}"/>
              </a:ext>
            </a:extLst>
          </p:cNvPr>
          <p:cNvSpPr txBox="1"/>
          <p:nvPr/>
        </p:nvSpPr>
        <p:spPr>
          <a:xfrm>
            <a:off x="8533680" y="4425629"/>
            <a:ext cx="1860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6000" b="1" dirty="0">
                <a:solidFill>
                  <a:prstClr val="black"/>
                </a:solidFill>
                <a:latin typeface="Calibri" panose="020F0502020204030204"/>
              </a:rPr>
              <a:t>=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D39D5FE-8811-468E-F90F-69E05C276435}"/>
              </a:ext>
            </a:extLst>
          </p:cNvPr>
          <p:cNvSpPr txBox="1"/>
          <p:nvPr/>
        </p:nvSpPr>
        <p:spPr>
          <a:xfrm>
            <a:off x="9745634" y="3963963"/>
            <a:ext cx="2360789" cy="193899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white"/>
                </a:solidFill>
                <a:latin typeface="Calibri" panose="020F0502020204030204"/>
              </a:rPr>
              <a:t>Celkové potřebné navýšení minimálně </a:t>
            </a:r>
          </a:p>
          <a:p>
            <a:pPr>
              <a:defRPr/>
            </a:pPr>
            <a:r>
              <a:rPr lang="cs-CZ" sz="2400" b="1" dirty="0">
                <a:solidFill>
                  <a:prstClr val="white"/>
                </a:solidFill>
                <a:latin typeface="Calibri" panose="020F0502020204030204"/>
              </a:rPr>
              <a:t>o + 9 500 lůžek </a:t>
            </a:r>
          </a:p>
        </p:txBody>
      </p:sp>
    </p:spTree>
    <p:extLst>
      <p:ext uri="{BB962C8B-B14F-4D97-AF65-F5344CB8AC3E}">
        <p14:creationId xmlns:p14="http://schemas.microsoft.com/office/powerpoint/2010/main" val="179993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08397C-2AAC-D30F-EF1E-16798B5D7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97882-A3A9-76F6-2F4E-F0349433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87" y="3841750"/>
            <a:ext cx="11398526" cy="3178893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Plně funkční systém CZ-DRG a data referenčních nemocnic umožňují modelaci reálných nákladů v akutní péči dle různých typů PZS. Oceňování reálných nákladů vychází z oficiální meziresortně schválené metodiky </a:t>
            </a:r>
            <a:br>
              <a:rPr lang="cs-CZ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cs-CZ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 zahrnuje všechny typy relevantních nákladů, přímých i nepřímých. </a:t>
            </a:r>
            <a:br>
              <a:rPr lang="cs-CZ" sz="3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br>
              <a:rPr lang="cs-CZ" sz="3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cs-CZ" sz="3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Prediktivní modelace jsou následně ověřitelné sběrem reálných dat.   </a:t>
            </a: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30EFBE5A-3E9E-6A16-1A2D-0BA565F5136D}"/>
              </a:ext>
            </a:extLst>
          </p:cNvPr>
          <p:cNvSpPr/>
          <p:nvPr/>
        </p:nvSpPr>
        <p:spPr>
          <a:xfrm>
            <a:off x="5457825" y="6944673"/>
            <a:ext cx="1276350" cy="7239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F4CD3B-3844-B038-9534-A2FA2544FE00}"/>
              </a:ext>
            </a:extLst>
          </p:cNvPr>
          <p:cNvSpPr txBox="1"/>
          <p:nvPr/>
        </p:nvSpPr>
        <p:spPr>
          <a:xfrm>
            <a:off x="115926" y="861881"/>
            <a:ext cx="8118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Vybraná fakta z nově otevřených dat o ekonomice, vývoji nákladů a výnosů PALP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011D80-2331-ECF4-6B07-A8580BB1C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866" y="2227927"/>
            <a:ext cx="1550268" cy="12003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4F84B8A-0D74-45EF-5A23-53AF415F92AE}"/>
              </a:ext>
            </a:extLst>
          </p:cNvPr>
          <p:cNvSpPr txBox="1"/>
          <p:nvPr/>
        </p:nvSpPr>
        <p:spPr>
          <a:xfrm>
            <a:off x="217996" y="2461504"/>
            <a:ext cx="4663354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https://www.nzip.cz/dohodovaci-rizeni</a:t>
            </a:r>
          </a:p>
        </p:txBody>
      </p:sp>
      <p:pic>
        <p:nvPicPr>
          <p:cNvPr id="8" name="Obrázek 7" descr="Obsah obrázku text, elektronika, snímek obrazovky, software&#10;&#10;Obsah generovaný pomocí AI může být nesprávný.">
            <a:extLst>
              <a:ext uri="{FF2B5EF4-FFF2-40B4-BE49-F238E27FC236}">
                <a16:creationId xmlns:a16="http://schemas.microsoft.com/office/drawing/2014/main" id="{58FA34B3-A01B-8099-61D7-FC698D2701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835" t="35786" r="20495" b="23936"/>
          <a:stretch>
            <a:fillRect/>
          </a:stretch>
        </p:blipFill>
        <p:spPr>
          <a:xfrm>
            <a:off x="8234704" y="1094578"/>
            <a:ext cx="3739300" cy="2762250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AC459E9E-C85A-073E-3F76-B510D1C2981D}"/>
              </a:ext>
            </a:extLst>
          </p:cNvPr>
          <p:cNvSpPr/>
          <p:nvPr/>
        </p:nvSpPr>
        <p:spPr>
          <a:xfrm>
            <a:off x="7122490" y="2316285"/>
            <a:ext cx="1028700" cy="69055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6400" y="2152950"/>
            <a:ext cx="10277295" cy="1523700"/>
          </a:xfrm>
          <a:prstGeom prst="rect">
            <a:avLst/>
          </a:prstGeom>
          <a:solidFill>
            <a:srgbClr val="3A7CA5"/>
          </a:solidFill>
        </p:spPr>
        <p:txBody>
          <a:bodyPr vert="horz" lIns="118894" tIns="59446" rIns="118894" bIns="59446" rtlCol="0" anchor="t">
            <a:normAutofit/>
          </a:bodyPr>
          <a:lstStyle>
            <a:lvl1pPr algn="ctr" defTabSz="118894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>
                <a:solidFill>
                  <a:schemeClr val="bg1"/>
                </a:solidFill>
              </a:rPr>
              <a:t>Vyhodnocení finančních ukazatelů za roky 2020 až 2025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3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1003301"/>
          </a:xfrm>
          <a:solidFill>
            <a:srgbClr val="3A7CA5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zdravotní péči čerpané z oddílu A  základního fondu zdravotního pojištění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20E4DF8-5EE8-4C5E-AF32-5BCAE1CD5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12" y="2084035"/>
            <a:ext cx="10185288" cy="57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2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6601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Celkové náklady na ambulantní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25425DE-A320-4A35-8F6E-F85835D85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75" y="2080988"/>
            <a:ext cx="10194797" cy="5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41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8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stomatologickou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F717CA-5A76-4DCE-A1BD-93A13C092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3" y="2080987"/>
            <a:ext cx="10194797" cy="5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8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1003301"/>
          </a:xfrm>
          <a:solidFill>
            <a:srgbClr val="3A7CA5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péči praktických lékařů </a:t>
            </a:r>
            <a:br>
              <a:rPr lang="cs-CZ" sz="3200" dirty="0">
                <a:solidFill>
                  <a:schemeClr val="bg1"/>
                </a:solidFill>
              </a:rPr>
            </a:br>
            <a:r>
              <a:rPr lang="cs-CZ" sz="3200" dirty="0">
                <a:solidFill>
                  <a:schemeClr val="bg1"/>
                </a:solidFill>
              </a:rPr>
              <a:t>(odbornosti 001, 002)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4A415C-DAAC-47AE-851A-9CEA40F86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12" y="2084035"/>
            <a:ext cx="10185288" cy="57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5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1003301"/>
          </a:xfrm>
          <a:solidFill>
            <a:srgbClr val="3A7CA5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3100" dirty="0">
                <a:solidFill>
                  <a:schemeClr val="bg1"/>
                </a:solidFill>
              </a:rPr>
              <a:t>náklady na péči praktických lékařů (odbornosti 001, 002, </a:t>
            </a:r>
            <a:r>
              <a:rPr lang="pl-PL" sz="3100" dirty="0">
                <a:solidFill>
                  <a:schemeClr val="bg1"/>
                </a:solidFill>
              </a:rPr>
              <a:t>bez nákladů za Očkovací látky u </a:t>
            </a:r>
            <a:r>
              <a:rPr lang="pl-PL" sz="3200" dirty="0">
                <a:solidFill>
                  <a:schemeClr val="bg1"/>
                </a:solidFill>
              </a:rPr>
              <a:t>nepovinného očkování</a:t>
            </a:r>
            <a:r>
              <a:rPr lang="cs-CZ" sz="3200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0902FF-6F4B-40D0-A34B-D4A5AEB3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07" y="2084035"/>
            <a:ext cx="10194797" cy="571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7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gynekologickou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933F93-4CE6-436B-9D94-FCF16AEE0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3" y="2084034"/>
            <a:ext cx="10194797" cy="571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98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rehabilitační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205CD5-9B56-44B2-8400-87DC015A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2" y="2084035"/>
            <a:ext cx="10194797" cy="571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76400" y="2628900"/>
            <a:ext cx="10277295" cy="546735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Úvod, organizační záležitosti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Data NZIP a demografický vývoj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Vyhodnocení finančních ukazatelů za roky 2020 až 2025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Příjmy systému </a:t>
            </a:r>
            <a:r>
              <a:rPr lang="cs-CZ" sz="2800" dirty="0" err="1">
                <a:solidFill>
                  <a:schemeClr val="tx1"/>
                </a:solidFill>
              </a:rPr>
              <a:t>v.z.p</a:t>
            </a:r>
            <a:r>
              <a:rPr lang="cs-CZ" sz="2800" dirty="0">
                <a:solidFill>
                  <a:schemeClr val="tx1"/>
                </a:solidFill>
              </a:rPr>
              <a:t>. v letech 2020 až 2025 a odhad příjmů na roky 2026 až 2028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Diskuze nad Zprávou AK DŘ za rok 2025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Různé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6400" y="1105200"/>
            <a:ext cx="10277295" cy="660401"/>
          </a:xfrm>
          <a:prstGeom prst="rect">
            <a:avLst/>
          </a:prstGeom>
          <a:solidFill>
            <a:srgbClr val="3A7CA5"/>
          </a:solidFill>
        </p:spPr>
        <p:txBody>
          <a:bodyPr vert="horz" lIns="118894" tIns="59446" rIns="118894" bIns="59446" rtlCol="0" anchor="t">
            <a:normAutofit/>
          </a:bodyPr>
          <a:lstStyle>
            <a:lvl1pPr algn="ctr" defTabSz="118894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>
                <a:solidFill>
                  <a:schemeClr val="bg1"/>
                </a:solidFill>
              </a:rPr>
              <a:t>Program jednání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7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Diagnostickou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6685B7-1045-44E6-B19E-DA53793C0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3" y="2084035"/>
            <a:ext cx="10194797" cy="571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4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laboratoře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737200" y="7989103"/>
            <a:ext cx="2844800" cy="458857"/>
          </a:xfrm>
        </p:spPr>
        <p:txBody>
          <a:bodyPr/>
          <a:lstStyle/>
          <a:p>
            <a:fld id="{7CAFE06B-84BC-9F45-85D7-AD45A3C26E5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C21754-F90A-4DF2-96D9-9AFB8E0A9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3" y="2084034"/>
            <a:ext cx="10194797" cy="571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46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na radiologii a zobrazovací metody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6E2A31A-B71E-46D6-B64E-655EE9A4B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3" y="2080987"/>
            <a:ext cx="10194797" cy="57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49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1003301"/>
          </a:xfrm>
          <a:solidFill>
            <a:srgbClr val="3A7CA5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domácí zdravotní péči (odbornosti 911, 914, 916, 921 a 925-926)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798EC0-CB28-43E4-A461-48F03606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75" y="2080988"/>
            <a:ext cx="10194797" cy="5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3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Náklady na specializovanou ambulantní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128A56-0EFC-4CE8-B40C-85AE84971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75" y="2080988"/>
            <a:ext cx="10194797" cy="5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0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1003301"/>
          </a:xfrm>
          <a:solidFill>
            <a:srgbClr val="3A7CA5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specializovanou ambulantní péči (bez cl a </a:t>
            </a:r>
            <a:r>
              <a:rPr lang="cs-CZ" sz="3200" dirty="0" err="1">
                <a:solidFill>
                  <a:schemeClr val="bg1"/>
                </a:solidFill>
              </a:rPr>
              <a:t>odb</a:t>
            </a:r>
            <a:r>
              <a:rPr lang="cs-CZ" sz="3200" dirty="0">
                <a:solidFill>
                  <a:schemeClr val="bg1"/>
                </a:solidFill>
              </a:rPr>
              <a:t>. 901, 903, 403)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36A4A9-C188-42B5-82B7-8583017C1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2" y="2084035"/>
            <a:ext cx="10194797" cy="571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74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1003301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ambulantní hemodialyzační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A710DD-CBD4-44A2-9E25-982D05C6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75" y="2080988"/>
            <a:ext cx="10194797" cy="5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89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na ústavní péči celkem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A839AD-AC5B-4AC3-BF52-9C43D5A4C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75" y="2080988"/>
            <a:ext cx="10194797" cy="5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22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v nemocnicích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159E509-2085-4E83-B1FD-E279F690C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75" y="2080988"/>
            <a:ext cx="10194797" cy="5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94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Náklady na centrová léčiva v nemocnicích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DF2DB00-C2C8-47E5-8F14-8627C5F11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75" y="2080988"/>
            <a:ext cx="10194797" cy="5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5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00" y="1105200"/>
            <a:ext cx="10277295" cy="660401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Členové AK DŘ – zdravotní pojišťovny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4F0C49-3CD4-4EC8-B45C-C79D18C13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33" y="3337718"/>
            <a:ext cx="10271862" cy="29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39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v nemocnicích (bez centrových léčiv)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52204B-23DB-4611-BE2D-FF697C39A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75" y="2080988"/>
            <a:ext cx="10194797" cy="5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56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v následné a dlouhodobé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788F75-B4E5-4BD5-8536-03EFACAE0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75" y="2080988"/>
            <a:ext cx="10194797" cy="5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13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v OLÚ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067870-3E9F-4E25-9908-1E678955E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3" y="2084034"/>
            <a:ext cx="10194797" cy="571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59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v LDN, OL, NIP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6A4F6B-5E0F-4081-8076-88D1EA05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3" y="2084035"/>
            <a:ext cx="10194797" cy="571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07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na lázeňskou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F23067-14A8-49F6-9322-5B15EAC49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3" y="2084035"/>
            <a:ext cx="10194797" cy="57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91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na dopravu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016C28-24DF-4786-962F-7FD9B84B4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4" y="2080986"/>
            <a:ext cx="10194796" cy="57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8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na zdravotnickou záchrannou službu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B549EE-DBF8-4EA9-9461-76D3F9A1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3" y="2080987"/>
            <a:ext cx="10194797" cy="5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26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na léky vydané na recepty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E78BFF9-860A-422E-BC04-F5FCDA27C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75" y="2080988"/>
            <a:ext cx="10194797" cy="5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34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1003301"/>
          </a:xfrm>
          <a:solidFill>
            <a:srgbClr val="3A7CA5"/>
          </a:solidFill>
        </p:spPr>
        <p:txBody>
          <a:bodyPr>
            <a:normAutofit fontScale="90000"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na zdravotnické prostředky vydané na poukazy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3684209-8C22-455A-A8D6-72663F1A7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75" y="2080988"/>
            <a:ext cx="10194797" cy="5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5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8"/>
            <a:ext cx="10194797" cy="1022351"/>
          </a:xfrm>
          <a:solidFill>
            <a:srgbClr val="3A7CA5"/>
          </a:solidFill>
        </p:spPr>
        <p:txBody>
          <a:bodyPr>
            <a:normAutofit fontScale="90000"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KUMULOVANÉ NÁRŮSTY PŘÍJMŮ A NÁKLADŮ V JEDNOTLIVÝCH SEGMENTECH MEZI ROKY 2020 A 2025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CEFC57-28FD-4866-A0E7-C394F2FC1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3" y="2047455"/>
            <a:ext cx="10201056" cy="57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0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6503" y="1104898"/>
            <a:ext cx="10277295" cy="660401"/>
          </a:xfrm>
          <a:prstGeom prst="rect">
            <a:avLst/>
          </a:prstGeom>
          <a:solidFill>
            <a:srgbClr val="3A7CA5"/>
          </a:solidFill>
        </p:spPr>
        <p:txBody>
          <a:bodyPr vert="horz" lIns="118894" tIns="59446" rIns="118894" bIns="59446" rtlCol="0" anchor="t">
            <a:normAutofit/>
          </a:bodyPr>
          <a:lstStyle>
            <a:lvl1pPr algn="ctr" defTabSz="118894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>
                <a:solidFill>
                  <a:schemeClr val="bg1"/>
                </a:solidFill>
              </a:rPr>
              <a:t>Členové AK DŘ – poskytovatelé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B233D92-6CFA-4380-9586-AE9D27631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94" y="2389981"/>
            <a:ext cx="10265569" cy="46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8"/>
            <a:ext cx="10194797" cy="1022351"/>
          </a:xfrm>
          <a:solidFill>
            <a:srgbClr val="3A7CA5"/>
          </a:solidFill>
        </p:spPr>
        <p:txBody>
          <a:bodyPr>
            <a:normAutofit fontScale="90000"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ROZLOŽENÍ NÁKLADŮ NA ZDRAVOTNÍ PÉČI DLE JEDNOTLIVÝCH SEGMENTŮ V % V ROCE 2025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39A013-48BC-49BE-8B39-403EB5D3F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753" y="2541277"/>
            <a:ext cx="7458379" cy="53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60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6400" y="2152950"/>
            <a:ext cx="10277295" cy="1523700"/>
          </a:xfrm>
          <a:prstGeom prst="rect">
            <a:avLst/>
          </a:prstGeom>
          <a:solidFill>
            <a:srgbClr val="3A7CA5"/>
          </a:solidFill>
        </p:spPr>
        <p:txBody>
          <a:bodyPr vert="horz" lIns="118894" tIns="59446" rIns="118894" bIns="59446" rtlCol="0" anchor="t">
            <a:normAutofit/>
          </a:bodyPr>
          <a:lstStyle>
            <a:lvl1pPr algn="ctr" defTabSz="118894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solidFill>
                  <a:schemeClr val="bg1"/>
                </a:solidFill>
              </a:rPr>
              <a:t>Vývoj příjmů systému v.z.p. a odhad na roky 2026 až 2028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76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Vývoj příjmů systému v.z.p. v ČR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809200" y="7988110"/>
            <a:ext cx="2844800" cy="458857"/>
          </a:xfrm>
        </p:spPr>
        <p:txBody>
          <a:bodyPr/>
          <a:lstStyle/>
          <a:p>
            <a:fld id="{7CAFE06B-84BC-9F45-85D7-AD45A3C26E5A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C4EEB5-7612-44B4-9E84-C6A5D23E7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65" y="2062698"/>
            <a:ext cx="10194797" cy="57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28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Autofit/>
          </a:bodyPr>
          <a:lstStyle/>
          <a:p>
            <a:pPr algn="l"/>
            <a:r>
              <a:rPr lang="pl-PL" sz="2700" dirty="0">
                <a:solidFill>
                  <a:schemeClr val="bg1"/>
                </a:solidFill>
              </a:rPr>
              <a:t>Vývoj příjmů systému v.z.p. v ČR a odhad na roky 2026 až 2028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809200" y="7988110"/>
            <a:ext cx="2844800" cy="458857"/>
          </a:xfrm>
        </p:spPr>
        <p:txBody>
          <a:bodyPr/>
          <a:lstStyle/>
          <a:p>
            <a:fld id="{7CAFE06B-84BC-9F45-85D7-AD45A3C26E5A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F897CF-A83A-4353-81BC-1D3B60476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3" y="2138905"/>
            <a:ext cx="10209363" cy="55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88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3A7CA5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Odhad příjmů systému v.z.p. na roky 2026 až 2028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BFF5C32-D8D9-4915-853B-5A831696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44" y="3413918"/>
            <a:ext cx="10190123" cy="29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19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8"/>
            <a:ext cx="10194797" cy="1022351"/>
          </a:xfrm>
          <a:solidFill>
            <a:srgbClr val="3A7CA5"/>
          </a:solidFill>
        </p:spPr>
        <p:txBody>
          <a:bodyPr>
            <a:normAutofit fontScale="90000"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Kumulovaný nárůst příjmů a nákladů na zdravotní služby vzhledem k roku 2000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F342876-3508-4272-B8D0-6840BBFF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03" y="7560114"/>
            <a:ext cx="7334250" cy="4857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9BB8FB5-2B76-4546-8C09-AFFD8147C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004" y="2233401"/>
            <a:ext cx="10194796" cy="49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02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6400" y="2152950"/>
            <a:ext cx="10277295" cy="1523700"/>
          </a:xfrm>
          <a:prstGeom prst="rect">
            <a:avLst/>
          </a:prstGeom>
          <a:solidFill>
            <a:srgbClr val="3A7CA5"/>
          </a:solidFill>
        </p:spPr>
        <p:txBody>
          <a:bodyPr vert="horz" lIns="118894" tIns="59446" rIns="118894" bIns="59446" rtlCol="0" anchor="t">
            <a:normAutofit/>
          </a:bodyPr>
          <a:lstStyle>
            <a:lvl1pPr algn="ctr" defTabSz="118894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solidFill>
                  <a:schemeClr val="bg1"/>
                </a:solidFill>
              </a:rPr>
              <a:t>Zpráva Analytické komise DŘ za rok 2025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57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A7C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56537"/>
            <a:ext cx="10363200" cy="1751812"/>
          </a:xfrm>
        </p:spPr>
        <p:txBody>
          <a:bodyPr>
            <a:normAutofit/>
          </a:bodyPr>
          <a:lstStyle/>
          <a:p>
            <a:r>
              <a:rPr lang="cs-CZ" sz="4400" dirty="0"/>
              <a:t>Děkuji za pozornost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7442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76400" y="2628900"/>
            <a:ext cx="10277295" cy="5467350"/>
          </a:xfrm>
        </p:spPr>
        <p:txBody>
          <a:bodyPr>
            <a:normAutofit/>
          </a:bodyPr>
          <a:lstStyle/>
          <a:p>
            <a:r>
              <a:rPr lang="cs-CZ" sz="2800" u="sng" dirty="0">
                <a:solidFill>
                  <a:schemeClr val="tx1"/>
                </a:solidFill>
              </a:rPr>
              <a:t>Výňatek z jednacího řádu:</a:t>
            </a:r>
          </a:p>
          <a:p>
            <a:endParaRPr lang="cs-CZ" sz="28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Jednání je schopno se usnášet, je-li přítomna více než polovina všech zástupců zdravotních pojišťoven a více než polovina všech zástupců skupin poskytovatelů.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K platnosti rozhodnutí je třeba souhlasu více než dvou třetin přítomných zástupců zdravotních pojišťoven a více než dvou třetin přítomných zástupců skupin poskytovatelů. </a:t>
            </a: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6400" y="1105200"/>
            <a:ext cx="10277295" cy="660401"/>
          </a:xfrm>
          <a:prstGeom prst="rect">
            <a:avLst/>
          </a:prstGeom>
          <a:solidFill>
            <a:srgbClr val="3A7CA5"/>
          </a:solidFill>
        </p:spPr>
        <p:txBody>
          <a:bodyPr vert="horz" lIns="118894" tIns="59446" rIns="118894" bIns="59446" rtlCol="0" anchor="t">
            <a:normAutofit/>
          </a:bodyPr>
          <a:lstStyle>
            <a:lvl1pPr algn="ctr" defTabSz="118894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>
                <a:solidFill>
                  <a:schemeClr val="bg1"/>
                </a:solidFill>
              </a:rPr>
              <a:t>Jednací řád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5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6400" y="2152949"/>
            <a:ext cx="10277295" cy="813275"/>
          </a:xfrm>
          <a:prstGeom prst="rect">
            <a:avLst/>
          </a:prstGeom>
          <a:solidFill>
            <a:srgbClr val="3A7CA5"/>
          </a:solidFill>
        </p:spPr>
        <p:txBody>
          <a:bodyPr vert="horz" lIns="118894" tIns="59446" rIns="118894" bIns="59446" rtlCol="0" anchor="t">
            <a:normAutofit/>
          </a:bodyPr>
          <a:lstStyle>
            <a:lvl1pPr algn="ctr" defTabSz="118894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>
                <a:solidFill>
                  <a:schemeClr val="bg1"/>
                </a:solidFill>
              </a:rPr>
              <a:t>Data NZIS a demografický vývoj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5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D74BD4-50D7-4481-8699-AEDC74FFF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A8F3F3F1-B62F-C4D8-FC0D-C79D931F9AE1}"/>
              </a:ext>
            </a:extLst>
          </p:cNvPr>
          <p:cNvSpPr/>
          <p:nvPr/>
        </p:nvSpPr>
        <p:spPr bwMode="auto">
          <a:xfrm rot="16200000">
            <a:off x="6026651" y="-4062630"/>
            <a:ext cx="301915" cy="1145079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400">
              <a:solidFill>
                <a:srgbClr val="164B4F"/>
              </a:solidFill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7048EB-F0C7-1C4F-B531-A805E99DC769}"/>
              </a:ext>
            </a:extLst>
          </p:cNvPr>
          <p:cNvSpPr txBox="1"/>
          <p:nvPr/>
        </p:nvSpPr>
        <p:spPr>
          <a:xfrm>
            <a:off x="1396803" y="1083731"/>
            <a:ext cx="956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Integrace dat sociálních a zdravotních služeb v jednom systému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B8D4130-510C-4CB4-2571-A38A4823D54D}"/>
              </a:ext>
            </a:extLst>
          </p:cNvPr>
          <p:cNvSpPr txBox="1"/>
          <p:nvPr/>
        </p:nvSpPr>
        <p:spPr>
          <a:xfrm>
            <a:off x="491199" y="1682154"/>
            <a:ext cx="3352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43">
              <a:defRPr/>
            </a:pPr>
            <a:r>
              <a:rPr lang="cs-CZ" sz="9000" b="1" dirty="0">
                <a:solidFill>
                  <a:prstClr val="black"/>
                </a:solidFill>
                <a:latin typeface="Calibri" panose="020F0502020204030204"/>
              </a:rPr>
              <a:t>MZD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DE720C10-1D36-37BA-927B-A52C3CF87BFC}"/>
              </a:ext>
            </a:extLst>
          </p:cNvPr>
          <p:cNvSpPr/>
          <p:nvPr/>
        </p:nvSpPr>
        <p:spPr>
          <a:xfrm>
            <a:off x="3163691" y="2320640"/>
            <a:ext cx="1181055" cy="3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43">
              <a:defRPr/>
            </a:pPr>
            <a:endParaRPr lang="cs-CZ" sz="211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14565D0F-1F27-0B4D-71EE-7891B2DA0F41}"/>
              </a:ext>
            </a:extLst>
          </p:cNvPr>
          <p:cNvSpPr/>
          <p:nvPr/>
        </p:nvSpPr>
        <p:spPr>
          <a:xfrm rot="10800000">
            <a:off x="7695814" y="2308176"/>
            <a:ext cx="1181055" cy="3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43">
              <a:defRPr/>
            </a:pPr>
            <a:endParaRPr lang="cs-CZ" sz="211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F2542F2-745D-8B67-8B22-B4C4B1F98420}"/>
              </a:ext>
            </a:extLst>
          </p:cNvPr>
          <p:cNvSpPr txBox="1"/>
          <p:nvPr/>
        </p:nvSpPr>
        <p:spPr>
          <a:xfrm>
            <a:off x="612339" y="3018810"/>
            <a:ext cx="239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b="1" i="1" dirty="0">
                <a:solidFill>
                  <a:prstClr val="black"/>
                </a:solidFill>
                <a:latin typeface="Calibri" panose="020F0502020204030204"/>
              </a:rPr>
              <a:t>Národní zdravotnický informační systém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BEA6A01-4371-A74B-C9D3-75284AF0EF15}"/>
              </a:ext>
            </a:extLst>
          </p:cNvPr>
          <p:cNvSpPr txBox="1"/>
          <p:nvPr/>
        </p:nvSpPr>
        <p:spPr>
          <a:xfrm>
            <a:off x="8751272" y="2994054"/>
            <a:ext cx="305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cs-CZ" b="1" i="1" dirty="0">
                <a:solidFill>
                  <a:prstClr val="black"/>
                </a:solidFill>
                <a:latin typeface="Calibri" panose="020F0502020204030204"/>
              </a:rPr>
              <a:t>Česká správa sociálního zabezpečení, Úřad práce</a:t>
            </a: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4ACB700C-F67F-E50C-9AFA-DA2785313B85}"/>
              </a:ext>
            </a:extLst>
          </p:cNvPr>
          <p:cNvSpPr/>
          <p:nvPr/>
        </p:nvSpPr>
        <p:spPr>
          <a:xfrm>
            <a:off x="5092312" y="1819714"/>
            <a:ext cx="2038524" cy="1961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400" b="1" dirty="0">
                <a:solidFill>
                  <a:prstClr val="white"/>
                </a:solidFill>
                <a:latin typeface="Calibri" panose="020F0502020204030204"/>
              </a:rPr>
              <a:t>Integrace dat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BF25724-7A71-8F57-6F97-F8F4387E7C30}"/>
              </a:ext>
            </a:extLst>
          </p:cNvPr>
          <p:cNvCxnSpPr/>
          <p:nvPr/>
        </p:nvCxnSpPr>
        <p:spPr>
          <a:xfrm flipH="1">
            <a:off x="2643362" y="3650799"/>
            <a:ext cx="2448951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E6A869B-5487-9D07-849A-E1224A097CDD}"/>
              </a:ext>
            </a:extLst>
          </p:cNvPr>
          <p:cNvSpPr txBox="1"/>
          <p:nvPr/>
        </p:nvSpPr>
        <p:spPr>
          <a:xfrm>
            <a:off x="491198" y="4666365"/>
            <a:ext cx="239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000000"/>
                </a:solidFill>
                <a:latin typeface="Calibri" panose="020F0502020204030204"/>
              </a:rPr>
              <a:t>Hodnocení sociálních služeb u poskytovatelů zdravotní péče 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BE009E73-81CE-E640-566E-D78CC3B435B9}"/>
              </a:ext>
            </a:extLst>
          </p:cNvPr>
          <p:cNvCxnSpPr>
            <a:cxnSpLocks/>
          </p:cNvCxnSpPr>
          <p:nvPr/>
        </p:nvCxnSpPr>
        <p:spPr>
          <a:xfrm flipH="1">
            <a:off x="3895402" y="3803199"/>
            <a:ext cx="1349310" cy="1622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2D5917F-3E79-7BDE-F21F-D1BC1A6DFBE9}"/>
              </a:ext>
            </a:extLst>
          </p:cNvPr>
          <p:cNvSpPr txBox="1"/>
          <p:nvPr/>
        </p:nvSpPr>
        <p:spPr>
          <a:xfrm>
            <a:off x="2291322" y="5425751"/>
            <a:ext cx="239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000000"/>
                </a:solidFill>
                <a:latin typeface="Calibri" panose="020F0502020204030204"/>
              </a:rPr>
              <a:t>Zdravotní služby dle invalidity a stupně závislosti pacientů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D836F990-F438-D434-2967-C2914018BFE7}"/>
              </a:ext>
            </a:extLst>
          </p:cNvPr>
          <p:cNvCxnSpPr>
            <a:cxnSpLocks/>
          </p:cNvCxnSpPr>
          <p:nvPr/>
        </p:nvCxnSpPr>
        <p:spPr>
          <a:xfrm>
            <a:off x="6055745" y="4045320"/>
            <a:ext cx="0" cy="1966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C51B552-F275-D11F-8D59-AEB069490672}"/>
              </a:ext>
            </a:extLst>
          </p:cNvPr>
          <p:cNvSpPr txBox="1"/>
          <p:nvPr/>
        </p:nvSpPr>
        <p:spPr>
          <a:xfrm>
            <a:off x="4760304" y="6012162"/>
            <a:ext cx="2590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rgbClr val="000000"/>
                </a:solidFill>
                <a:latin typeface="Calibri" panose="020F0502020204030204"/>
              </a:rPr>
              <a:t>Komplexní hodnocení obsahu péče ošetřovatelských služeb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815C732B-47FD-A502-563C-BB4E94C118E3}"/>
              </a:ext>
            </a:extLst>
          </p:cNvPr>
          <p:cNvCxnSpPr>
            <a:cxnSpLocks/>
          </p:cNvCxnSpPr>
          <p:nvPr/>
        </p:nvCxnSpPr>
        <p:spPr>
          <a:xfrm>
            <a:off x="6765542" y="3803199"/>
            <a:ext cx="1127425" cy="15621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B4F228CE-2E12-611A-AD03-626556C0F478}"/>
              </a:ext>
            </a:extLst>
          </p:cNvPr>
          <p:cNvCxnSpPr>
            <a:cxnSpLocks/>
          </p:cNvCxnSpPr>
          <p:nvPr/>
        </p:nvCxnSpPr>
        <p:spPr>
          <a:xfrm>
            <a:off x="7131955" y="3549633"/>
            <a:ext cx="2281840" cy="1034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9F7B299-C9F0-D908-6CE4-19B2EF759BCD}"/>
              </a:ext>
            </a:extLst>
          </p:cNvPr>
          <p:cNvSpPr txBox="1"/>
          <p:nvPr/>
        </p:nvSpPr>
        <p:spPr>
          <a:xfrm>
            <a:off x="8958826" y="4502421"/>
            <a:ext cx="239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cs-CZ" b="1" dirty="0">
                <a:solidFill>
                  <a:srgbClr val="000000"/>
                </a:solidFill>
                <a:latin typeface="Calibri" panose="020F0502020204030204"/>
              </a:rPr>
              <a:t>Zdravotní péče o klienty v sociálních službách 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657779E-9C9D-4F35-2CDA-964D4C0426D2}"/>
              </a:ext>
            </a:extLst>
          </p:cNvPr>
          <p:cNvSpPr txBox="1"/>
          <p:nvPr/>
        </p:nvSpPr>
        <p:spPr>
          <a:xfrm>
            <a:off x="7130837" y="5460395"/>
            <a:ext cx="2229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cs-CZ" b="1" dirty="0">
                <a:solidFill>
                  <a:srgbClr val="000000"/>
                </a:solidFill>
                <a:latin typeface="Calibri" panose="020F0502020204030204"/>
              </a:rPr>
              <a:t>Domácí péče, sociálně zdravotní respitní péče</a:t>
            </a:r>
          </a:p>
        </p:txBody>
      </p:sp>
      <p:sp>
        <p:nvSpPr>
          <p:cNvPr id="29" name="Pravá složená závorka 28">
            <a:extLst>
              <a:ext uri="{FF2B5EF4-FFF2-40B4-BE49-F238E27FC236}">
                <a16:creationId xmlns:a16="http://schemas.microsoft.com/office/drawing/2014/main" id="{6AD50501-E305-655B-DF58-DE4884BD2B6D}"/>
              </a:ext>
            </a:extLst>
          </p:cNvPr>
          <p:cNvSpPr/>
          <p:nvPr/>
        </p:nvSpPr>
        <p:spPr>
          <a:xfrm rot="5400000" flipH="1">
            <a:off x="5948530" y="2280447"/>
            <a:ext cx="400110" cy="9964759"/>
          </a:xfrm>
          <a:prstGeom prst="rightBrace">
            <a:avLst>
              <a:gd name="adj1" fmla="val 8333"/>
              <a:gd name="adj2" fmla="val 504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cs-CZ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746D60B-7B49-1ACA-8D99-5E9BF7ECD263}"/>
              </a:ext>
            </a:extLst>
          </p:cNvPr>
          <p:cNvSpPr txBox="1"/>
          <p:nvPr/>
        </p:nvSpPr>
        <p:spPr>
          <a:xfrm>
            <a:off x="3754218" y="7276460"/>
            <a:ext cx="4789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cs-CZ" sz="2000" b="1" dirty="0">
                <a:solidFill>
                  <a:srgbClr val="164B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MAPOVÁNÍ TRAJEKTORIÍ PACIENTŮ ZA PÉČÍ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A7FAF410-F9D0-4A8B-B536-E4C130AE671E}"/>
              </a:ext>
            </a:extLst>
          </p:cNvPr>
          <p:cNvSpPr txBox="1"/>
          <p:nvPr/>
        </p:nvSpPr>
        <p:spPr>
          <a:xfrm>
            <a:off x="9002465" y="1711518"/>
            <a:ext cx="3029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43">
              <a:defRPr/>
            </a:pPr>
            <a:r>
              <a:rPr lang="cs-CZ" sz="9000" b="1" dirty="0">
                <a:solidFill>
                  <a:prstClr val="black"/>
                </a:solidFill>
                <a:latin typeface="Calibri" panose="020F0502020204030204"/>
              </a:rPr>
              <a:t>MPSV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91FAB0-4E1D-5261-7A92-E889391CB1BB}"/>
              </a:ext>
            </a:extLst>
          </p:cNvPr>
          <p:cNvSpPr txBox="1"/>
          <p:nvPr/>
        </p:nvSpPr>
        <p:spPr>
          <a:xfrm>
            <a:off x="2778205" y="3871522"/>
            <a:ext cx="673825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cs-CZ" sz="2800" b="1" dirty="0">
                <a:solidFill>
                  <a:srgbClr val="002060"/>
                </a:solidFill>
              </a:rPr>
              <a:t>https://www.nzip.cz/szd</a:t>
            </a:r>
            <a:endParaRPr lang="cs-CZ" sz="26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232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54676-AB6F-847F-B8F6-CADFFA905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8E279843-B778-FDD9-8A40-F47F947E98CB}"/>
              </a:ext>
            </a:extLst>
          </p:cNvPr>
          <p:cNvSpPr txBox="1"/>
          <p:nvPr/>
        </p:nvSpPr>
        <p:spPr>
          <a:xfrm>
            <a:off x="0" y="1075376"/>
            <a:ext cx="119474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4800" b="1" u="sng" dirty="0">
                <a:solidFill>
                  <a:srgbClr val="002060"/>
                </a:solidFill>
                <a:latin typeface="Calibri" panose="020F0502020204030204"/>
              </a:rPr>
              <a:t>Úvodem</a:t>
            </a:r>
          </a:p>
          <a:p>
            <a:pPr algn="ctr">
              <a:defRPr/>
            </a:pPr>
            <a:r>
              <a:rPr lang="cs-CZ" sz="4800" b="1" dirty="0">
                <a:solidFill>
                  <a:srgbClr val="002060"/>
                </a:solidFill>
                <a:latin typeface="Calibri" panose="020F0502020204030204"/>
              </a:rPr>
              <a:t>Kritický je zejména demografický vývoj, kterým česká populace v následujících </a:t>
            </a:r>
          </a:p>
          <a:p>
            <a:pPr algn="ctr">
              <a:defRPr/>
            </a:pPr>
            <a:r>
              <a:rPr lang="cs-CZ" sz="4800" b="1" dirty="0">
                <a:solidFill>
                  <a:srgbClr val="002060"/>
                </a:solidFill>
                <a:latin typeface="Calibri" panose="020F0502020204030204"/>
              </a:rPr>
              <a:t>15 – 20 letech projde 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F1E4BBB-AF79-BAD9-78C6-41411920467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259442" y="7289246"/>
            <a:ext cx="66880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050" dirty="0">
                <a:solidFill>
                  <a:prstClr val="black"/>
                </a:solidFill>
                <a:latin typeface="Calibri" panose="020F0502020204030204"/>
              </a:rPr>
              <a:t>Zdroj: Český statistický úřad – ISDEM, https://www.czso.cz/csu/czso/projekce-obyvatelstva-ceske-republiky-2018-2100</a:t>
            </a:r>
            <a:endParaRPr lang="cs-CZ" sz="105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18B9155-481C-5F8E-03B8-56A4814BC815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592097" y="4571732"/>
          <a:ext cx="7475042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5103">
                  <a:extLst>
                    <a:ext uri="{9D8B030D-6E8A-4147-A177-3AD203B41FA5}">
                      <a16:colId xmlns:a16="http://schemas.microsoft.com/office/drawing/2014/main" val="2765753559"/>
                    </a:ext>
                  </a:extLst>
                </a:gridCol>
                <a:gridCol w="1581023">
                  <a:extLst>
                    <a:ext uri="{9D8B030D-6E8A-4147-A177-3AD203B41FA5}">
                      <a16:colId xmlns:a16="http://schemas.microsoft.com/office/drawing/2014/main" val="4027662802"/>
                    </a:ext>
                  </a:extLst>
                </a:gridCol>
                <a:gridCol w="1581020">
                  <a:extLst>
                    <a:ext uri="{9D8B030D-6E8A-4147-A177-3AD203B41FA5}">
                      <a16:colId xmlns:a16="http://schemas.microsoft.com/office/drawing/2014/main" val="3874475901"/>
                    </a:ext>
                  </a:extLst>
                </a:gridCol>
                <a:gridCol w="1547896">
                  <a:extLst>
                    <a:ext uri="{9D8B030D-6E8A-4147-A177-3AD203B41FA5}">
                      <a16:colId xmlns:a16="http://schemas.microsoft.com/office/drawing/2014/main" val="1823650083"/>
                    </a:ext>
                  </a:extLst>
                </a:gridCol>
              </a:tblGrid>
              <a:tr h="286627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 31. 12.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2040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2050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16117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algn="r" fontAlgn="t"/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65+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2 169 109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</a:rPr>
                        <a:t>2 698 767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</a:rPr>
                        <a:t>3 075 587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85866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75+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894 236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</a:rPr>
                        <a:t>1 372 410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1 591 668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57658"/>
                  </a:ext>
                </a:extLst>
              </a:tr>
              <a:tr h="230409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85+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198 475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470 469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505 383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51127"/>
                  </a:ext>
                </a:extLst>
              </a:tr>
            </a:tbl>
          </a:graphicData>
        </a:graphic>
      </p:graphicFrame>
      <p:sp>
        <p:nvSpPr>
          <p:cNvPr id="5" name="Šipka: zahnutá nahoru 4">
            <a:extLst>
              <a:ext uri="{FF2B5EF4-FFF2-40B4-BE49-F238E27FC236}">
                <a16:creationId xmlns:a16="http://schemas.microsoft.com/office/drawing/2014/main" id="{FBAE6190-5E2E-3243-9E5A-B9B3F240DE73}"/>
              </a:ext>
            </a:extLst>
          </p:cNvPr>
          <p:cNvSpPr/>
          <p:nvPr/>
        </p:nvSpPr>
        <p:spPr>
          <a:xfrm>
            <a:off x="7971987" y="6235197"/>
            <a:ext cx="1929284" cy="58477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24F119F-1312-8115-5650-279C6EB2BA12}"/>
              </a:ext>
            </a:extLst>
          </p:cNvPr>
          <p:cNvSpPr txBox="1"/>
          <p:nvPr/>
        </p:nvSpPr>
        <p:spPr>
          <a:xfrm>
            <a:off x="8415984" y="6179732"/>
            <a:ext cx="1041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2,4 x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09E47AB-3BB5-8D4E-027E-C23DF1DEA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51" y="4094051"/>
            <a:ext cx="4755292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7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4C86ED-F11D-CD55-71D2-7060DC735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2F484E-DFF8-FFDC-E8F3-FA79F1EE0EF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6229" y="1423923"/>
            <a:ext cx="2206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400" dirty="0">
                <a:solidFill>
                  <a:prstClr val="black"/>
                </a:solidFill>
                <a:latin typeface="Calibri" panose="020F0502020204030204"/>
              </a:rPr>
              <a:t>Zdroj: Český statistický úřad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F12535-58B7-353C-FC75-05409C99906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800" dirty="0">
                <a:solidFill>
                  <a:srgbClr val="002060"/>
                </a:solidFill>
                <a:latin typeface="+mn-lt"/>
                <a:cs typeface="+mn-cs"/>
              </a:rPr>
              <a:t>Vývoj populace mužů a žen je významně odlišný </a:t>
            </a:r>
            <a:endParaRPr lang="en-US" sz="2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graphicFrame>
        <p:nvGraphicFramePr>
          <p:cNvPr id="21" name="Graf 20">
            <a:extLst>
              <a:ext uri="{FF2B5EF4-FFF2-40B4-BE49-F238E27FC236}">
                <a16:creationId xmlns:a16="http://schemas.microsoft.com/office/drawing/2014/main" id="{50C43C90-3F92-3AD7-81BC-2D893B0E062B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6028622" y="2253963"/>
          <a:ext cx="6163379" cy="433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CE840B8C-B3B6-0783-1D98-E9F562ACFE70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126161" y="2253964"/>
          <a:ext cx="6163379" cy="433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E1AD423-A335-5201-32E4-113D09C28642}"/>
              </a:ext>
            </a:extLst>
          </p:cNvPr>
          <p:cNvSpPr txBox="1">
            <a:spLocks/>
          </p:cNvSpPr>
          <p:nvPr/>
        </p:nvSpPr>
        <p:spPr>
          <a:xfrm>
            <a:off x="1123564" y="2692287"/>
            <a:ext cx="5441950" cy="449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5448A"/>
              </a:buClr>
              <a:defRPr/>
            </a:pPr>
            <a:endParaRPr lang="cs-CZ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312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PSV1">
    <a:dk1>
      <a:sysClr val="windowText" lastClr="000000"/>
    </a:dk1>
    <a:lt1>
      <a:sysClr val="window" lastClr="FFFFFF"/>
    </a:lt1>
    <a:dk2>
      <a:srgbClr val="15448A"/>
    </a:dk2>
    <a:lt2>
      <a:srgbClr val="FFFFFF"/>
    </a:lt2>
    <a:accent1>
      <a:srgbClr val="1F4E79"/>
    </a:accent1>
    <a:accent2>
      <a:srgbClr val="F7A000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1F4E79"/>
    </a:hlink>
    <a:folHlink>
      <a:srgbClr val="96607D"/>
    </a:folHlink>
  </a:clrScheme>
  <a:fontScheme name="MPSV1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PSV1">
    <a:dk1>
      <a:sysClr val="windowText" lastClr="000000"/>
    </a:dk1>
    <a:lt1>
      <a:sysClr val="window" lastClr="FFFFFF"/>
    </a:lt1>
    <a:dk2>
      <a:srgbClr val="15448A"/>
    </a:dk2>
    <a:lt2>
      <a:srgbClr val="FFFFFF"/>
    </a:lt2>
    <a:accent1>
      <a:srgbClr val="1F4E79"/>
    </a:accent1>
    <a:accent2>
      <a:srgbClr val="F7A000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1F4E79"/>
    </a:hlink>
    <a:folHlink>
      <a:srgbClr val="96607D"/>
    </a:folHlink>
  </a:clrScheme>
  <a:fontScheme name="MPSV1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Zodpov_x00ed_d_x00e1_ xmlns="10188f33-29c6-449c-8167-3cfe9f2189f7">
      <UserInfo>
        <DisplayName>Váňová Kamila Mgr. (VZP ČR Ústředí)</DisplayName>
        <AccountId>5565</AccountId>
        <AccountType/>
      </UserInfo>
    </Zodpov_x00ed_d_x00e1_>
    <VZP_Counter xmlns="132fe20e-6c8e-4b23-ada2-ee3ef4468e07">4</VZP_Count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FF8318B19AC64A834F4A747FDFC862" ma:contentTypeVersion="10" ma:contentTypeDescription="Vytvořit nový dokument" ma:contentTypeScope="" ma:versionID="20ee47ec60a391f885bad6c7eb37b388">
  <xsd:schema xmlns:xsd="http://www.w3.org/2001/XMLSchema" xmlns:xs="http://www.w3.org/2001/XMLSchema" xmlns:p="http://schemas.microsoft.com/office/2006/metadata/properties" xmlns:ns2="10188f33-29c6-449c-8167-3cfe9f2189f7" xmlns:ns3="132fe20e-6c8e-4b23-ada2-ee3ef4468e07" xmlns:ns4="189c7478-f36e-4d06-b026-5479ab3e2b44" targetNamespace="http://schemas.microsoft.com/office/2006/metadata/properties" ma:root="true" ma:fieldsID="e443967a96b474f86e67f4c760eb1cce" ns2:_="" ns3:_="" ns4:_="">
    <xsd:import namespace="10188f33-29c6-449c-8167-3cfe9f2189f7"/>
    <xsd:import namespace="132fe20e-6c8e-4b23-ada2-ee3ef4468e07"/>
    <xsd:import namespace="189c7478-f36e-4d06-b026-5479ab3e2b44"/>
    <xsd:element name="properties">
      <xsd:complexType>
        <xsd:sequence>
          <xsd:element name="documentManagement">
            <xsd:complexType>
              <xsd:all>
                <xsd:element ref="ns2:Zodpov_x00ed_d_x00e1_" minOccurs="0"/>
                <xsd:element ref="ns3:VZP_Counter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88f33-29c6-449c-8167-3cfe9f2189f7" elementFormDefault="qualified">
    <xsd:import namespace="http://schemas.microsoft.com/office/2006/documentManagement/types"/>
    <xsd:import namespace="http://schemas.microsoft.com/office/infopath/2007/PartnerControls"/>
    <xsd:element name="Zodpov_x00ed_d_x00e1_" ma:index="8" nillable="true" ma:displayName="Zodpovídá" ma:list="UserInfo" ma:SharePointGroup="0" ma:internalName="Zodpov_x00ed_d_x00e1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fe20e-6c8e-4b23-ada2-ee3ef4468e07" elementFormDefault="qualified">
    <xsd:import namespace="http://schemas.microsoft.com/office/2006/documentManagement/types"/>
    <xsd:import namespace="http://schemas.microsoft.com/office/infopath/2007/PartnerControls"/>
    <xsd:element name="VZP_Counter" ma:index="9" nillable="true" ma:displayName="Počítadlo přístupů" ma:default="0" ma:internalName="VZP_Count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c7478-f36e-4d06-b026-5479ab3e2b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ze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6A59FE-1D07-465C-AAA4-AE41B74E07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76C71D-8A81-484A-BDD9-DAD864473C8C}">
  <ds:schemaRefs>
    <ds:schemaRef ds:uri="http://purl.org/dc/elements/1.1/"/>
    <ds:schemaRef ds:uri="http://schemas.microsoft.com/office/2006/metadata/properties"/>
    <ds:schemaRef ds:uri="10188f33-29c6-449c-8167-3cfe9f2189f7"/>
    <ds:schemaRef ds:uri="http://schemas.openxmlformats.org/package/2006/metadata/core-properties"/>
    <ds:schemaRef ds:uri="http://schemas.microsoft.com/office/2006/documentManagement/types"/>
    <ds:schemaRef ds:uri="132fe20e-6c8e-4b23-ada2-ee3ef4468e07"/>
    <ds:schemaRef ds:uri="http://purl.org/dc/dcmitype/"/>
    <ds:schemaRef ds:uri="http://schemas.microsoft.com/office/infopath/2007/PartnerControls"/>
    <ds:schemaRef ds:uri="189c7478-f36e-4d06-b026-5479ab3e2b4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1E4914-FF8A-4CB0-A04B-E541DF5D9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188f33-29c6-449c-8167-3cfe9f2189f7"/>
    <ds:schemaRef ds:uri="132fe20e-6c8e-4b23-ada2-ee3ef4468e07"/>
    <ds:schemaRef ds:uri="189c7478-f36e-4d06-b026-5479ab3e2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</TotalTime>
  <Words>1010</Words>
  <Application>Microsoft Office PowerPoint</Application>
  <PresentationFormat>Vlastní</PresentationFormat>
  <Paragraphs>331</Paragraphs>
  <Slides>47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5" baseType="lpstr">
      <vt:lpstr>Aptos</vt:lpstr>
      <vt:lpstr>Arial</vt:lpstr>
      <vt:lpstr>Arial Black</vt:lpstr>
      <vt:lpstr>Calibri</vt:lpstr>
      <vt:lpstr>Euphemia</vt:lpstr>
      <vt:lpstr>Tahoma</vt:lpstr>
      <vt:lpstr>Wingdings</vt:lpstr>
      <vt:lpstr>Motiv systému Office</vt:lpstr>
      <vt:lpstr>JEDNÁNÍ ANALYTICKÉ KOMISE DOHODOVACÍHO ŘÍZENÍ</vt:lpstr>
      <vt:lpstr>Prezentace aplikace PowerPoint</vt:lpstr>
      <vt:lpstr>Členové AK DŘ – zdravotní pojišťovny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Vývoj populace mužů a žen je významně odlišný </vt:lpstr>
      <vt:lpstr>Demografické a kapacitní predikce: potřebné navýšení počtu lůžek dlouhodobé ošetřovatelské péče pro období 2035 - 2040</vt:lpstr>
      <vt:lpstr>Plně funkční systém CZ-DRG a data referenčních nemocnic umožňují modelaci reálných nákladů v akutní péči dle různých typů PZS. Oceňování reálných nákladů vychází z oficiální meziresortně schválené metodiky  a zahrnuje všechny typy relevantních nákladů, přímých i nepřímých.   Prediktivní modelace jsou následně ověřitelné sběrem reálných dat.   </vt:lpstr>
      <vt:lpstr>Prezentace aplikace PowerPoint</vt:lpstr>
      <vt:lpstr>Náklady na zdravotní péči čerpané z oddílu A  základního fondu zdravotního pojištění</vt:lpstr>
      <vt:lpstr>Celkové náklady na ambulantní péči</vt:lpstr>
      <vt:lpstr>náklady na stomatologickou péči</vt:lpstr>
      <vt:lpstr>náklady na péči praktických lékařů  (odbornosti 001, 002)</vt:lpstr>
      <vt:lpstr>náklady na péči praktických lékařů (odbornosti 001, 002, bez nákladů za Očkovací látky u nepovinného očkování)</vt:lpstr>
      <vt:lpstr>náklady na gynekologickou péči</vt:lpstr>
      <vt:lpstr>náklady na rehabilitační péči</vt:lpstr>
      <vt:lpstr>náklady na Diagnostickou péči</vt:lpstr>
      <vt:lpstr>Náklady na laboratoře</vt:lpstr>
      <vt:lpstr>Náklady na radiologii a zobrazovací metody</vt:lpstr>
      <vt:lpstr>Náklady na domácí zdravotní péči (odbornosti 911, 914, 916, 921 a 925-926)</vt:lpstr>
      <vt:lpstr>Náklady na specializovanou ambulantní péči</vt:lpstr>
      <vt:lpstr>Náklady na specializovanou ambulantní péči (bez cl a odb. 901, 903, 403)</vt:lpstr>
      <vt:lpstr>Náklady na ambulantní hemodialyzační péči</vt:lpstr>
      <vt:lpstr>Náklady na ústavní péči celkem</vt:lpstr>
      <vt:lpstr>Náklady v nemocnicích</vt:lpstr>
      <vt:lpstr>Náklady na centrová léčiva v nemocnicích</vt:lpstr>
      <vt:lpstr>Náklady v nemocnicích (bez centrových léčiv)</vt:lpstr>
      <vt:lpstr>Náklady v následné a dlouhodobé péči</vt:lpstr>
      <vt:lpstr>Náklady v OLÚ</vt:lpstr>
      <vt:lpstr>Náklady v LDN, OL, NIP</vt:lpstr>
      <vt:lpstr>Náklady na lázeňskou péči</vt:lpstr>
      <vt:lpstr>Náklady na dopravu</vt:lpstr>
      <vt:lpstr>Náklady na zdravotnickou záchrannou službu</vt:lpstr>
      <vt:lpstr>Náklady na léky vydané na recepty</vt:lpstr>
      <vt:lpstr>Náklady na zdravotnické prostředky vydané na poukazy</vt:lpstr>
      <vt:lpstr>KUMULOVANÉ NÁRŮSTY PŘÍJMŮ A NÁKLADŮ V JEDNOTLIVÝCH SEGMENTECH MEZI ROKY 2020 A 2025</vt:lpstr>
      <vt:lpstr>ROZLOŽENÍ NÁKLADŮ NA ZDRAVOTNÍ PÉČI DLE JEDNOTLIVÝCH SEGMENTŮ V % V ROCE 2025</vt:lpstr>
      <vt:lpstr>Prezentace aplikace PowerPoint</vt:lpstr>
      <vt:lpstr>Vývoj příjmů systému v.z.p. v ČR</vt:lpstr>
      <vt:lpstr>Vývoj příjmů systému v.z.p. v ČR a odhad na roky 2026 až 2028</vt:lpstr>
      <vt:lpstr>Odhad příjmů systému v.z.p. na roky 2026 až 2028</vt:lpstr>
      <vt:lpstr>Kumulovaný nárůst příjmů a nákladů na zdravotní služby vzhledem k roku 2000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Prezentace_vzor_GM (2018)</dc:title>
  <dc:creator>Benjamin Hasić</dc:creator>
  <cp:lastModifiedBy>Horňák Pavel Mgr. (VZP ČR Ústředí)</cp:lastModifiedBy>
  <cp:revision>176</cp:revision>
  <dcterms:created xsi:type="dcterms:W3CDTF">2018-02-19T14:51:17Z</dcterms:created>
  <dcterms:modified xsi:type="dcterms:W3CDTF">2026-03-25T13:13:05Z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0x0101009BFF8318B19AC64A834F4A747FDFC862</vt:lpwstr>
  </property>
</Properties>
</file>