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342" r:id="rId5"/>
    <p:sldId id="653" r:id="rId6"/>
    <p:sldId id="651" r:id="rId7"/>
    <p:sldId id="654" r:id="rId8"/>
    <p:sldId id="655" r:id="rId9"/>
    <p:sldId id="382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DA446-3D5E-4EE1-9863-B37D093C0378}" v="3" dt="2026-03-24T08:49:52.8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759C-BF24-4E3F-9C01-4A8FB0FFE202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ACC21-ED7D-4951-B074-59FFFF929E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718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3791067"/>
            <a:ext cx="5952661" cy="29772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435" y="2564905"/>
            <a:ext cx="10058400" cy="223393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1477" y="5085184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20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70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282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55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88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1280576" cy="1143000"/>
          </a:xfrm>
        </p:spPr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17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61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47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65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205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23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/>
          <a:lstStyle/>
          <a:p>
            <a:fld id="{66A4DF74-68BB-4651-AF7F-859F61222387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F60A283C-98D5-4274-B9BF-043E280DC69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0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0769600" cy="1143000"/>
          </a:xfrm>
          <a:prstGeom prst="rect">
            <a:avLst/>
          </a:prstGeom>
          <a:solidFill>
            <a:srgbClr val="FDBB3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568608" y="0"/>
            <a:ext cx="623392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3573016"/>
            <a:ext cx="864096" cy="648072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4437112"/>
            <a:ext cx="864096" cy="648072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5301209"/>
            <a:ext cx="864096" cy="653299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04" y="6203719"/>
            <a:ext cx="864096" cy="65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5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 cap="none" spc="-1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7F24B9-C115-4426-BF09-7FC07A840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6796" y="476672"/>
            <a:ext cx="8196044" cy="1108847"/>
          </a:xfrm>
        </p:spPr>
        <p:txBody>
          <a:bodyPr/>
          <a:lstStyle/>
          <a:p>
            <a:pPr algn="ctr"/>
            <a:r>
              <a:rPr lang="pl-PL" sz="3200" dirty="0"/>
              <a:t>Priority Ministerstva zdravotnictví pro dohodovací řízení 2027</a:t>
            </a:r>
            <a:endParaRPr lang="cs-CZ" sz="3200" i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EA7C414-82C2-4B11-BCDB-FA9A590E1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3672" y="2492896"/>
            <a:ext cx="5544616" cy="1354832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3600" b="1" dirty="0">
                <a:solidFill>
                  <a:srgbClr val="002060"/>
                </a:solidFill>
              </a:rPr>
              <a:t>Mgr. Tomáš Troch</a:t>
            </a:r>
          </a:p>
          <a:p>
            <a:pPr algn="ctr"/>
            <a:r>
              <a:rPr lang="cs-CZ" dirty="0">
                <a:solidFill>
                  <a:srgbClr val="002060"/>
                </a:solidFill>
              </a:rPr>
              <a:t>Ředitel odboru regulace cen a úhrad, </a:t>
            </a:r>
          </a:p>
          <a:p>
            <a:pPr algn="ctr"/>
            <a:r>
              <a:rPr lang="cs-CZ" dirty="0">
                <a:solidFill>
                  <a:srgbClr val="002060"/>
                </a:solidFill>
              </a:rPr>
              <a:t>MZ ČR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FD955481-B357-A7AD-1B9D-D9B711AAF500}"/>
              </a:ext>
            </a:extLst>
          </p:cNvPr>
          <p:cNvSpPr txBox="1">
            <a:spLocks/>
          </p:cNvSpPr>
          <p:nvPr/>
        </p:nvSpPr>
        <p:spPr>
          <a:xfrm>
            <a:off x="7186586" y="5526518"/>
            <a:ext cx="2682033" cy="7880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2060"/>
                </a:solidFill>
              </a:rPr>
              <a:t>24. března 2026</a:t>
            </a:r>
          </a:p>
          <a:p>
            <a:r>
              <a:rPr lang="cs-CZ" sz="1400" b="1" dirty="0">
                <a:solidFill>
                  <a:srgbClr val="002060"/>
                </a:solidFill>
              </a:rPr>
              <a:t>Jednání analytické komise DŘ</a:t>
            </a:r>
            <a:endParaRPr lang="cs-CZ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71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572815-C0EE-6790-DF79-EF51A8F5D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situace veřejného zdravotního pojištění v roce 2027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D08666-111C-DD0E-7232-0AC3CF425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Predikce příjmů dle zprávy analytické komise je </a:t>
            </a:r>
            <a:r>
              <a:rPr lang="cs-CZ" dirty="0">
                <a:solidFill>
                  <a:srgbClr val="FF0000"/>
                </a:solidFill>
              </a:rPr>
              <a:t>realistická</a:t>
            </a:r>
          </a:p>
          <a:p>
            <a:endParaRPr lang="cs-CZ" dirty="0"/>
          </a:p>
          <a:p>
            <a:r>
              <a:rPr lang="cs-CZ" dirty="0"/>
              <a:t>Očekávání úpravy výše a mechanismu platby za státní pojištěnce</a:t>
            </a:r>
          </a:p>
          <a:p>
            <a:pPr lvl="1"/>
            <a:r>
              <a:rPr lang="cs-CZ" dirty="0"/>
              <a:t>Aktuálně diskuze mezi MZ a MF ohledně požadované výše platby</a:t>
            </a:r>
          </a:p>
          <a:p>
            <a:pPr lvl="1"/>
            <a:r>
              <a:rPr lang="cs-CZ" dirty="0"/>
              <a:t>Předpoklad rozhodnutí v dubnu 2026</a:t>
            </a:r>
          </a:p>
          <a:p>
            <a:pPr lvl="1"/>
            <a:r>
              <a:rPr lang="cs-CZ" dirty="0"/>
              <a:t>Legislativní úprava během roku 2026 s účinností od 2027</a:t>
            </a:r>
          </a:p>
          <a:p>
            <a:pPr lvl="1"/>
            <a:endParaRPr lang="cs-CZ" dirty="0"/>
          </a:p>
          <a:p>
            <a:r>
              <a:rPr lang="cs-CZ" dirty="0"/>
              <a:t>Dopad Seznamu zdravotních výkonů pro rok 2027</a:t>
            </a:r>
          </a:p>
          <a:p>
            <a:pPr lvl="1"/>
            <a:r>
              <a:rPr lang="cs-CZ" dirty="0"/>
              <a:t>250 mil. Kč (především skrze nové výkony)</a:t>
            </a:r>
          </a:p>
        </p:txBody>
      </p:sp>
    </p:spTree>
    <p:extLst>
      <p:ext uri="{BB962C8B-B14F-4D97-AF65-F5344CB8AC3E}">
        <p14:creationId xmlns:p14="http://schemas.microsoft.com/office/powerpoint/2010/main" val="432125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33E893-18C8-4563-F327-21D760FE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Priority MZ pro rozšířené DŘ roku 2027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BE4563-601B-FDA3-B6F8-CAD976FF9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199"/>
            <a:ext cx="10160000" cy="5188789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cs-CZ" dirty="0"/>
              <a:t>Jasné zadání z programového prohlášení vlády</a:t>
            </a:r>
          </a:p>
          <a:p>
            <a:pPr marL="571500" indent="-457200">
              <a:buFont typeface="+mj-lt"/>
              <a:buAutoNum type="arabicPeriod"/>
            </a:pPr>
            <a:r>
              <a:rPr lang="pt-BR" dirty="0"/>
              <a:t>Podpora primární péče a prevence</a:t>
            </a:r>
            <a:endParaRPr lang="cs-CZ" dirty="0"/>
          </a:p>
          <a:p>
            <a:pPr lvl="1"/>
            <a:r>
              <a:rPr lang="cs-CZ" dirty="0"/>
              <a:t>Rozvoj týmových praxí, širší zapojení </a:t>
            </a:r>
            <a:r>
              <a:rPr lang="cs-CZ" dirty="0" err="1"/>
              <a:t>nelékařů</a:t>
            </a:r>
            <a:r>
              <a:rPr lang="cs-CZ" dirty="0"/>
              <a:t> a administrativních pracovníků </a:t>
            </a:r>
          </a:p>
          <a:p>
            <a:pPr lvl="1"/>
            <a:r>
              <a:rPr lang="cs-CZ" dirty="0"/>
              <a:t>Podpora </a:t>
            </a:r>
            <a:r>
              <a:rPr lang="cs-CZ" dirty="0" err="1"/>
              <a:t>disease</a:t>
            </a:r>
            <a:r>
              <a:rPr lang="cs-CZ" dirty="0"/>
              <a:t> managementu a platby za výsledky péče</a:t>
            </a:r>
          </a:p>
          <a:p>
            <a:pPr lvl="1"/>
            <a:r>
              <a:rPr lang="cs-CZ" dirty="0"/>
              <a:t>Přesun chronických pacientů k praktickým lékařům</a:t>
            </a:r>
          </a:p>
          <a:p>
            <a:pPr lvl="1"/>
            <a:r>
              <a:rPr lang="cs-CZ" dirty="0"/>
              <a:t>Zlepšení dostupnosti stomatologické péče a zubních pohotovostí</a:t>
            </a:r>
          </a:p>
          <a:p>
            <a:pPr lvl="1"/>
            <a:endParaRPr lang="cs-CZ" dirty="0"/>
          </a:p>
          <a:p>
            <a:pPr marL="571500" indent="-457200">
              <a:buFont typeface="+mj-lt"/>
              <a:buAutoNum type="arabicPeriod"/>
            </a:pPr>
            <a:r>
              <a:rPr lang="cs-CZ" dirty="0"/>
              <a:t>Podpora péče ve vlastním sociálním prostředí</a:t>
            </a:r>
          </a:p>
          <a:p>
            <a:pPr lvl="1"/>
            <a:r>
              <a:rPr lang="cs-CZ" dirty="0"/>
              <a:t>Podpora směřování pacientů do domácí péče</a:t>
            </a:r>
          </a:p>
          <a:p>
            <a:pPr lvl="1"/>
            <a:r>
              <a:rPr lang="cs-CZ" dirty="0"/>
              <a:t>Lepší integrace zdravotní a sociální oblasti</a:t>
            </a:r>
          </a:p>
          <a:p>
            <a:pPr lvl="1"/>
            <a:r>
              <a:rPr lang="cs-CZ" dirty="0"/>
              <a:t>Podpora rozvoje a dostupnosti paliativní péče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228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F49EB-51D0-2903-4DE0-6FEB1E1B5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9307B8-A331-D42E-57FE-372B330C6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Priority MZ pro rozšířené DŘ roku 2027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17D872-853E-75CE-3052-383B110F5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199"/>
            <a:ext cx="10160000" cy="5188789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 startAt="3"/>
            </a:pPr>
            <a:r>
              <a:rPr lang="cs-CZ" dirty="0"/>
              <a:t>Zvýšení kvality a efektivity poskytované péče</a:t>
            </a:r>
          </a:p>
          <a:p>
            <a:pPr lvl="1"/>
            <a:r>
              <a:rPr lang="cs-CZ" dirty="0"/>
              <a:t>Revize centrové léčby a zajištění její dostupnosti</a:t>
            </a:r>
          </a:p>
          <a:p>
            <a:pPr lvl="1"/>
            <a:r>
              <a:rPr lang="cs-CZ" dirty="0"/>
              <a:t>Rozvoj telemedicíny a AI nástrojů</a:t>
            </a:r>
          </a:p>
          <a:p>
            <a:pPr lvl="1"/>
            <a:r>
              <a:rPr lang="cs-CZ" dirty="0"/>
              <a:t>Podpora smysluplné centralizace péče a její přesun do JPL, ambulantní a domácí oblasti</a:t>
            </a:r>
          </a:p>
          <a:p>
            <a:pPr lvl="1"/>
            <a:r>
              <a:rPr lang="cs-CZ" dirty="0"/>
              <a:t>Restrukturalizace lůžkového fondu nemocnic – transformace péče a lůžek</a:t>
            </a:r>
          </a:p>
          <a:p>
            <a:pPr lvl="1"/>
            <a:r>
              <a:rPr lang="cs-CZ" dirty="0"/>
              <a:t>Úhradové modely založené na výsledcích a kvalitě péče – nejen na objemu péče</a:t>
            </a:r>
          </a:p>
          <a:p>
            <a:pPr lvl="1"/>
            <a:endParaRPr lang="cs-CZ" dirty="0"/>
          </a:p>
          <a:p>
            <a:pPr marL="571500" indent="-457200">
              <a:buFont typeface="+mj-lt"/>
              <a:buAutoNum type="arabicPeriod" startAt="4"/>
            </a:pPr>
            <a:r>
              <a:rPr lang="cs-CZ" dirty="0"/>
              <a:t>Podpora duševního zdraví</a:t>
            </a:r>
          </a:p>
          <a:p>
            <a:pPr lvl="1"/>
            <a:r>
              <a:rPr lang="cs-CZ" dirty="0"/>
              <a:t>Zlepšení dostupnosti, především u dětí a adolescentů</a:t>
            </a:r>
          </a:p>
          <a:p>
            <a:pPr lvl="1"/>
            <a:r>
              <a:rPr lang="cs-CZ" dirty="0"/>
              <a:t>Podpora tvorby sítě krizových služeb </a:t>
            </a:r>
          </a:p>
        </p:txBody>
      </p:sp>
    </p:spTree>
    <p:extLst>
      <p:ext uri="{BB962C8B-B14F-4D97-AF65-F5344CB8AC3E}">
        <p14:creationId xmlns:p14="http://schemas.microsoft.com/office/powerpoint/2010/main" val="373938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B61F73-7132-9127-FD63-8E410FF53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Jasná podpora dohodovacího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7D9F7B-A5CA-D067-4FBD-DE040B3E1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114300" indent="0" algn="ctr">
              <a:buNone/>
            </a:pPr>
            <a:r>
              <a:rPr lang="cs-CZ" dirty="0"/>
              <a:t>„Jsme pro navrácení základních principů dohodovacího řízení, kdy je </a:t>
            </a:r>
            <a:r>
              <a:rPr lang="cs-CZ" b="1" dirty="0"/>
              <a:t>dohoda v rukou pojišťoven a poskytovatelů</a:t>
            </a:r>
            <a:r>
              <a:rPr lang="cs-CZ" dirty="0"/>
              <a:t> a ministerstvo přistupuje spravedlivě ke všem segmentům. </a:t>
            </a:r>
            <a:r>
              <a:rPr lang="cs-CZ" b="1" dirty="0"/>
              <a:t>Úhradová vyhláška má sloužit k potvrzení dohod </a:t>
            </a:r>
            <a:r>
              <a:rPr lang="cs-CZ" dirty="0"/>
              <a:t>a její role bude postupně omezována ve prospěch aktivnější úlohy a větší zodpovědnosti zdravotních pojišťoven za zajištění péče pro své pojištěnce.“</a:t>
            </a:r>
          </a:p>
        </p:txBody>
      </p:sp>
    </p:spTree>
    <p:extLst>
      <p:ext uri="{BB962C8B-B14F-4D97-AF65-F5344CB8AC3E}">
        <p14:creationId xmlns:p14="http://schemas.microsoft.com/office/powerpoint/2010/main" val="391782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666577-A595-4F68-81D8-83F9BE56AF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9576" y="2564905"/>
            <a:ext cx="7543800" cy="936104"/>
          </a:xfrm>
        </p:spPr>
        <p:txBody>
          <a:bodyPr/>
          <a:lstStyle/>
          <a:p>
            <a:r>
              <a:rPr lang="cs-CZ" sz="48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6952590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Vlastní 8">
      <a:dk1>
        <a:sysClr val="windowText" lastClr="000000"/>
      </a:dk1>
      <a:lt1>
        <a:sysClr val="window" lastClr="FFFFFF"/>
      </a:lt1>
      <a:dk2>
        <a:srgbClr val="003A63"/>
      </a:dk2>
      <a:lt2>
        <a:srgbClr val="E9E5DC"/>
      </a:lt2>
      <a:accent1>
        <a:srgbClr val="003E6C"/>
      </a:accent1>
      <a:accent2>
        <a:srgbClr val="D31145"/>
      </a:accent2>
      <a:accent3>
        <a:srgbClr val="C2CD23"/>
      </a:accent3>
      <a:accent4>
        <a:srgbClr val="000000"/>
      </a:accent4>
      <a:accent5>
        <a:srgbClr val="F4B700"/>
      </a:accent5>
      <a:accent6>
        <a:srgbClr val="855D5D"/>
      </a:accent6>
      <a:hlink>
        <a:srgbClr val="CC9900"/>
      </a:hlink>
      <a:folHlink>
        <a:srgbClr val="96A9A9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950880F07BF44B2E57B4E5148ED1E" ma:contentTypeVersion="11" ma:contentTypeDescription="Vytvoří nový dokument" ma:contentTypeScope="" ma:versionID="3bb96ca0ca3eca76728665c89695b744">
  <xsd:schema xmlns:xsd="http://www.w3.org/2001/XMLSchema" xmlns:xs="http://www.w3.org/2001/XMLSchema" xmlns:p="http://schemas.microsoft.com/office/2006/metadata/properties" xmlns:ns2="9e88f56c-316d-488a-9fd7-2d0a6ba3a282" xmlns:ns3="0ad023de-2be6-475c-93fc-d9ba6b650da6" targetNamespace="http://schemas.microsoft.com/office/2006/metadata/properties" ma:root="true" ma:fieldsID="e63aabe6c106d98c7eafae76545c4394" ns2:_="" ns3:_="">
    <xsd:import namespace="9e88f56c-316d-488a-9fd7-2d0a6ba3a282"/>
    <xsd:import namespace="0ad023de-2be6-475c-93fc-d9ba6b650d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8f56c-316d-488a-9fd7-2d0a6ba3a2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d023de-2be6-475c-93fc-d9ba6b650da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E52A92-586A-4C53-8DA6-C6444CF112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8DA1FD-9BCD-4DB6-9929-07159BF0DCBC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0ad023de-2be6-475c-93fc-d9ba6b650da6"/>
    <ds:schemaRef ds:uri="http://schemas.openxmlformats.org/package/2006/metadata/core-properties"/>
    <ds:schemaRef ds:uri="9e88f56c-316d-488a-9fd7-2d0a6ba3a28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2C9810D-41AC-4B77-8A48-B930B61D17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8f56c-316d-488a-9fd7-2d0a6ba3a282"/>
    <ds:schemaRef ds:uri="0ad023de-2be6-475c-93fc-d9ba6b650d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4267</TotalTime>
  <Words>305</Words>
  <Application>Microsoft Office PowerPoint</Application>
  <PresentationFormat>Širokoúhlá obrazovka</PresentationFormat>
  <Paragraphs>42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Sousedství</vt:lpstr>
      <vt:lpstr>Priority Ministerstva zdravotnictví pro dohodovací řízení 2027</vt:lpstr>
      <vt:lpstr>Finanční situace veřejného zdravotního pojištění v roce 2027</vt:lpstr>
      <vt:lpstr>Priority MZ pro rozšířené DŘ roku 2027</vt:lpstr>
      <vt:lpstr>Priority MZ pro rozšířené DŘ roku 2027</vt:lpstr>
      <vt:lpstr>Jasná podpora dohodovacího řízení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Úhrady zdravotní péče v roce 2024</dc:title>
  <dc:creator>Normark Jakub, Ing.</dc:creator>
  <cp:lastModifiedBy>Troch Tomáš, Mgr.</cp:lastModifiedBy>
  <cp:revision>12</cp:revision>
  <dcterms:created xsi:type="dcterms:W3CDTF">2023-10-24T12:07:39Z</dcterms:created>
  <dcterms:modified xsi:type="dcterms:W3CDTF">2026-03-24T10:57:01Z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0x01010030D950880F07BF44B2E57B4E5148ED1E</vt:lpwstr>
  </property>
</Properties>
</file>